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handoutMasterIdLst>
    <p:handoutMasterId r:id="rId91"/>
  </p:handoutMasterIdLst>
  <p:sldIdLst>
    <p:sldId id="257" r:id="rId2"/>
    <p:sldId id="441" r:id="rId3"/>
    <p:sldId id="338" r:id="rId4"/>
    <p:sldId id="339" r:id="rId5"/>
    <p:sldId id="414" r:id="rId6"/>
    <p:sldId id="276" r:id="rId7"/>
    <p:sldId id="277" r:id="rId8"/>
    <p:sldId id="415" r:id="rId9"/>
    <p:sldId id="342" r:id="rId10"/>
    <p:sldId id="343" r:id="rId11"/>
    <p:sldId id="344" r:id="rId12"/>
    <p:sldId id="345" r:id="rId13"/>
    <p:sldId id="346" r:id="rId14"/>
    <p:sldId id="347" r:id="rId15"/>
    <p:sldId id="348" r:id="rId16"/>
    <p:sldId id="349" r:id="rId17"/>
    <p:sldId id="350" r:id="rId18"/>
    <p:sldId id="416" r:id="rId19"/>
    <p:sldId id="352" r:id="rId20"/>
    <p:sldId id="353" r:id="rId21"/>
    <p:sldId id="444" r:id="rId22"/>
    <p:sldId id="445" r:id="rId23"/>
    <p:sldId id="355" r:id="rId24"/>
    <p:sldId id="418" r:id="rId25"/>
    <p:sldId id="258" r:id="rId26"/>
    <p:sldId id="361" r:id="rId27"/>
    <p:sldId id="446" r:id="rId28"/>
    <p:sldId id="362" r:id="rId29"/>
    <p:sldId id="419" r:id="rId30"/>
    <p:sldId id="364" r:id="rId31"/>
    <p:sldId id="365" r:id="rId32"/>
    <p:sldId id="366" r:id="rId33"/>
    <p:sldId id="447" r:id="rId34"/>
    <p:sldId id="368" r:id="rId35"/>
    <p:sldId id="420" r:id="rId36"/>
    <p:sldId id="369" r:id="rId37"/>
    <p:sldId id="435" r:id="rId38"/>
    <p:sldId id="430" r:id="rId39"/>
    <p:sldId id="432" r:id="rId40"/>
    <p:sldId id="421" r:id="rId41"/>
    <p:sldId id="282" r:id="rId42"/>
    <p:sldId id="440" r:id="rId43"/>
    <p:sldId id="286" r:id="rId44"/>
    <p:sldId id="371" r:id="rId45"/>
    <p:sldId id="372" r:id="rId46"/>
    <p:sldId id="373" r:id="rId47"/>
    <p:sldId id="374" r:id="rId48"/>
    <p:sldId id="319" r:id="rId49"/>
    <p:sldId id="422" r:id="rId50"/>
    <p:sldId id="375" r:id="rId51"/>
    <p:sldId id="423" r:id="rId52"/>
    <p:sldId id="377" r:id="rId53"/>
    <p:sldId id="437" r:id="rId54"/>
    <p:sldId id="380" r:id="rId55"/>
    <p:sldId id="424" r:id="rId56"/>
    <p:sldId id="439" r:id="rId57"/>
    <p:sldId id="385" r:id="rId58"/>
    <p:sldId id="386" r:id="rId59"/>
    <p:sldId id="387" r:id="rId60"/>
    <p:sldId id="388" r:id="rId61"/>
    <p:sldId id="389" r:id="rId62"/>
    <p:sldId id="390" r:id="rId63"/>
    <p:sldId id="391" r:id="rId64"/>
    <p:sldId id="392" r:id="rId65"/>
    <p:sldId id="393" r:id="rId66"/>
    <p:sldId id="425" r:id="rId67"/>
    <p:sldId id="383" r:id="rId68"/>
    <p:sldId id="394" r:id="rId69"/>
    <p:sldId id="395" r:id="rId70"/>
    <p:sldId id="396" r:id="rId71"/>
    <p:sldId id="400" r:id="rId72"/>
    <p:sldId id="426" r:id="rId73"/>
    <p:sldId id="398" r:id="rId74"/>
    <p:sldId id="399" r:id="rId75"/>
    <p:sldId id="397" r:id="rId76"/>
    <p:sldId id="427" r:id="rId77"/>
    <p:sldId id="402" r:id="rId78"/>
    <p:sldId id="401" r:id="rId79"/>
    <p:sldId id="428" r:id="rId80"/>
    <p:sldId id="405" r:id="rId81"/>
    <p:sldId id="406" r:id="rId82"/>
    <p:sldId id="326" r:id="rId83"/>
    <p:sldId id="429" r:id="rId84"/>
    <p:sldId id="408" r:id="rId85"/>
    <p:sldId id="410" r:id="rId86"/>
    <p:sldId id="411" r:id="rId87"/>
    <p:sldId id="412" r:id="rId88"/>
    <p:sldId id="272" r:id="rId89"/>
  </p:sldIdLst>
  <p:sldSz cx="14630400" cy="8229600"/>
  <p:notesSz cx="6858000" cy="9215438"/>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ynaga, Erminia" initials="R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06E"/>
    <a:srgbClr val="A05AE6"/>
    <a:srgbClr val="663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85407" autoAdjust="0"/>
  </p:normalViewPr>
  <p:slideViewPr>
    <p:cSldViewPr snapToGrid="0" snapToObjects="1" showGuides="1">
      <p:cViewPr>
        <p:scale>
          <a:sx n="80" d="100"/>
          <a:sy n="80" d="100"/>
        </p:scale>
        <p:origin x="1338" y="132"/>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9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 Id="rId98"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0931"/>
          </a:xfrm>
          <a:prstGeom prst="rect">
            <a:avLst/>
          </a:prstGeom>
        </p:spPr>
        <p:txBody>
          <a:bodyPr vert="horz" lIns="90462" tIns="45231" rIns="90462" bIns="45231"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0931"/>
          </a:xfrm>
          <a:prstGeom prst="rect">
            <a:avLst/>
          </a:prstGeom>
        </p:spPr>
        <p:txBody>
          <a:bodyPr vert="horz" lIns="90462" tIns="45231" rIns="90462" bIns="45231" rtlCol="0"/>
          <a:lstStyle>
            <a:lvl1pPr algn="r">
              <a:defRPr sz="1200"/>
            </a:lvl1pPr>
          </a:lstStyle>
          <a:p>
            <a:fld id="{A1AA756B-D1F7-486E-9480-2F07C57BC204}" type="datetimeFigureOut">
              <a:rPr lang="en-US" smtClean="0"/>
              <a:t>7/31/2020</a:t>
            </a:fld>
            <a:endParaRPr lang="en-US" dirty="0"/>
          </a:p>
        </p:txBody>
      </p:sp>
      <p:sp>
        <p:nvSpPr>
          <p:cNvPr id="4" name="Footer Placeholder 3"/>
          <p:cNvSpPr>
            <a:spLocks noGrp="1"/>
          </p:cNvSpPr>
          <p:nvPr>
            <p:ph type="ftr" sz="quarter" idx="2"/>
          </p:nvPr>
        </p:nvSpPr>
        <p:spPr>
          <a:xfrm>
            <a:off x="1" y="8752924"/>
            <a:ext cx="2972421" cy="460931"/>
          </a:xfrm>
          <a:prstGeom prst="rect">
            <a:avLst/>
          </a:prstGeom>
        </p:spPr>
        <p:txBody>
          <a:bodyPr vert="horz" lIns="90462" tIns="45231" rIns="90462" bIns="452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752924"/>
            <a:ext cx="2972421" cy="460931"/>
          </a:xfrm>
          <a:prstGeom prst="rect">
            <a:avLst/>
          </a:prstGeom>
        </p:spPr>
        <p:txBody>
          <a:bodyPr vert="horz" lIns="90462" tIns="45231" rIns="90462" bIns="45231" rtlCol="0" anchor="b"/>
          <a:lstStyle>
            <a:lvl1pPr algn="r">
              <a:defRPr sz="1200"/>
            </a:lvl1pPr>
          </a:lstStyle>
          <a:p>
            <a:fld id="{7DECD974-DD36-430E-81BC-430D0FC65359}" type="slidenum">
              <a:rPr lang="en-US" smtClean="0"/>
              <a:t>‹#›</a:t>
            </a:fld>
            <a:endParaRPr lang="en-US" dirty="0"/>
          </a:p>
        </p:txBody>
      </p:sp>
    </p:spTree>
    <p:extLst>
      <p:ext uri="{BB962C8B-B14F-4D97-AF65-F5344CB8AC3E}">
        <p14:creationId xmlns:p14="http://schemas.microsoft.com/office/powerpoint/2010/main" val="1248363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0462" tIns="45231" rIns="90462" bIns="45231" rtlCol="0"/>
          <a:lstStyle>
            <a:lvl1pPr algn="l">
              <a:defRPr sz="1200"/>
            </a:lvl1pPr>
          </a:lstStyle>
          <a:p>
            <a:endParaRPr lang="en-US" dirty="0"/>
          </a:p>
        </p:txBody>
      </p:sp>
      <p:sp>
        <p:nvSpPr>
          <p:cNvPr id="3" name="Date Placeholder 2"/>
          <p:cNvSpPr>
            <a:spLocks noGrp="1"/>
          </p:cNvSpPr>
          <p:nvPr>
            <p:ph type="dt" idx="1"/>
          </p:nvPr>
        </p:nvSpPr>
        <p:spPr>
          <a:xfrm>
            <a:off x="3884613" y="0"/>
            <a:ext cx="2971800" cy="460772"/>
          </a:xfrm>
          <a:prstGeom prst="rect">
            <a:avLst/>
          </a:prstGeom>
        </p:spPr>
        <p:txBody>
          <a:bodyPr vert="horz" lIns="90462" tIns="45231" rIns="90462" bIns="45231" rtlCol="0"/>
          <a:lstStyle>
            <a:lvl1pPr algn="r">
              <a:defRPr sz="1200"/>
            </a:lvl1pPr>
          </a:lstStyle>
          <a:p>
            <a:fld id="{C95CEC00-C08E-499F-B185-FA626426CCBA}" type="datetimeFigureOut">
              <a:rPr lang="en-US" smtClean="0"/>
              <a:t>7/31/2020</a:t>
            </a:fld>
            <a:endParaRPr lang="en-US" dirty="0"/>
          </a:p>
        </p:txBody>
      </p:sp>
      <p:sp>
        <p:nvSpPr>
          <p:cNvPr id="4" name="Slide Image Placeholder 3"/>
          <p:cNvSpPr>
            <a:spLocks noGrp="1" noRot="1" noChangeAspect="1"/>
          </p:cNvSpPr>
          <p:nvPr>
            <p:ph type="sldImg" idx="2"/>
          </p:nvPr>
        </p:nvSpPr>
        <p:spPr>
          <a:xfrm>
            <a:off x="357188" y="690563"/>
            <a:ext cx="6143625" cy="3455987"/>
          </a:xfrm>
          <a:prstGeom prst="rect">
            <a:avLst/>
          </a:prstGeom>
          <a:noFill/>
          <a:ln w="12700">
            <a:solidFill>
              <a:prstClr val="black"/>
            </a:solidFill>
          </a:ln>
        </p:spPr>
        <p:txBody>
          <a:bodyPr vert="horz" lIns="90462" tIns="45231" rIns="90462" bIns="45231" rtlCol="0" anchor="ctr"/>
          <a:lstStyle/>
          <a:p>
            <a:endParaRPr lang="en-US" dirty="0"/>
          </a:p>
        </p:txBody>
      </p:sp>
      <p:sp>
        <p:nvSpPr>
          <p:cNvPr id="5" name="Notes Placeholder 4"/>
          <p:cNvSpPr>
            <a:spLocks noGrp="1"/>
          </p:cNvSpPr>
          <p:nvPr>
            <p:ph type="body" sz="quarter" idx="3"/>
          </p:nvPr>
        </p:nvSpPr>
        <p:spPr>
          <a:xfrm>
            <a:off x="685800" y="4377334"/>
            <a:ext cx="5486400" cy="4146947"/>
          </a:xfrm>
          <a:prstGeom prst="rect">
            <a:avLst/>
          </a:prstGeom>
        </p:spPr>
        <p:txBody>
          <a:bodyPr vert="horz" lIns="90462" tIns="45231" rIns="90462" bIns="45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3068"/>
            <a:ext cx="2971800" cy="460772"/>
          </a:xfrm>
          <a:prstGeom prst="rect">
            <a:avLst/>
          </a:prstGeom>
        </p:spPr>
        <p:txBody>
          <a:bodyPr vert="horz" lIns="90462" tIns="45231" rIns="90462" bIns="452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53068"/>
            <a:ext cx="2971800" cy="460772"/>
          </a:xfrm>
          <a:prstGeom prst="rect">
            <a:avLst/>
          </a:prstGeom>
        </p:spPr>
        <p:txBody>
          <a:bodyPr vert="horz" lIns="90462" tIns="45231" rIns="90462" bIns="45231" rtlCol="0" anchor="b"/>
          <a:lstStyle>
            <a:lvl1pPr algn="r">
              <a:defRPr sz="1200"/>
            </a:lvl1pPr>
          </a:lstStyle>
          <a:p>
            <a:fld id="{0509670E-47E3-4B4D-B0E0-0DA6E37A9208}" type="slidenum">
              <a:rPr lang="en-US" smtClean="0"/>
              <a:t>‹#›</a:t>
            </a:fld>
            <a:endParaRPr lang="en-US" dirty="0"/>
          </a:p>
        </p:txBody>
      </p:sp>
    </p:spTree>
    <p:extLst>
      <p:ext uri="{BB962C8B-B14F-4D97-AF65-F5344CB8AC3E}">
        <p14:creationId xmlns:p14="http://schemas.microsoft.com/office/powerpoint/2010/main" val="343632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10/8_310_1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a:t>
            </a:fld>
            <a:endParaRPr lang="en-US" dirty="0"/>
          </a:p>
        </p:txBody>
      </p:sp>
    </p:spTree>
    <p:extLst>
      <p:ext uri="{BB962C8B-B14F-4D97-AF65-F5344CB8AC3E}">
        <p14:creationId xmlns:p14="http://schemas.microsoft.com/office/powerpoint/2010/main" val="21287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process</a:t>
            </a:r>
            <a:r>
              <a:rPr lang="en-US" baseline="0" dirty="0"/>
              <a:t> for Medicare Replacement Plan.</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24</a:t>
            </a:fld>
            <a:endParaRPr lang="en-US" dirty="0"/>
          </a:p>
        </p:txBody>
      </p:sp>
    </p:spTree>
    <p:extLst>
      <p:ext uri="{BB962C8B-B14F-4D97-AF65-F5344CB8AC3E}">
        <p14:creationId xmlns:p14="http://schemas.microsoft.com/office/powerpoint/2010/main" val="6028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Notes: </a:t>
            </a:r>
            <a:r>
              <a:rPr lang="en-US" sz="1200" kern="1200" dirty="0">
                <a:solidFill>
                  <a:schemeClr val="tx1"/>
                </a:solidFill>
                <a:effectLst/>
                <a:latin typeface="+mn-lt"/>
                <a:ea typeface="+mn-ea"/>
                <a:cs typeface="+mn-cs"/>
              </a:rPr>
              <a:t>If Medicare is primary, then first attachment will default to “Medicare Explanation of Benefits”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26</a:t>
            </a:fld>
            <a:endParaRPr lang="en-US" dirty="0"/>
          </a:p>
        </p:txBody>
      </p:sp>
    </p:spTree>
    <p:extLst>
      <p:ext uri="{BB962C8B-B14F-4D97-AF65-F5344CB8AC3E}">
        <p14:creationId xmlns:p14="http://schemas.microsoft.com/office/powerpoint/2010/main" val="423911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27</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notes: Recipient Information up top will be populated when billing the claim</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31</a:t>
            </a:fld>
            <a:endParaRPr lang="en-US" dirty="0"/>
          </a:p>
        </p:txBody>
      </p:sp>
    </p:spTree>
    <p:extLst>
      <p:ext uri="{BB962C8B-B14F-4D97-AF65-F5344CB8AC3E}">
        <p14:creationId xmlns:p14="http://schemas.microsoft.com/office/powerpoint/2010/main" val="357264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a:t>
            </a:r>
            <a:r>
              <a:rPr lang="en-US" sz="1200" kern="1200" dirty="0">
                <a:solidFill>
                  <a:schemeClr val="tx1"/>
                </a:solidFill>
                <a:effectLst/>
                <a:latin typeface="+mn-lt"/>
                <a:ea typeface="+mn-ea"/>
                <a:cs typeface="+mn-cs"/>
              </a:rPr>
              <a:t>If Medicare is primary, then first attachment will default to “Medicare Explanation of Benefits”</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32</a:t>
            </a:fld>
            <a:endParaRPr lang="en-US" dirty="0"/>
          </a:p>
        </p:txBody>
      </p:sp>
    </p:spTree>
    <p:extLst>
      <p:ext uri="{BB962C8B-B14F-4D97-AF65-F5344CB8AC3E}">
        <p14:creationId xmlns:p14="http://schemas.microsoft.com/office/powerpoint/2010/main" val="424141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sz="1200" u="sng" kern="1200" dirty="0">
                <a:solidFill>
                  <a:schemeClr val="tx1"/>
                </a:solidFill>
                <a:effectLst/>
                <a:latin typeface="+mn-lt"/>
                <a:ea typeface="+mn-ea"/>
                <a:cs typeface="+mn-cs"/>
                <a:hlinkClick r:id="rId3"/>
              </a:rPr>
              <a:t>http://www.hsd.state.nm.us/uploads/files/Providers/New%20Mexico%20Administrative%20Code%20Program%20Rules%20and%20Billing/NMAC%20Program%20Rules/Chapter%20310/8_310_12.pdf</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Encounters and visits at the same facility, on the same day, for the same or related diagnosis constitutes a single visit.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Multiple encounters can occur on the same date of service. The following are examples of types of separate encounters: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an eligible recipient receives a service that is not associated with the initial encounter and the service provided is for a different principal diagnosis; 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an eligible recipient has the same diagnosis and is seen at two different facilities (different provider numbers) and one of the facilities is unable to provide the necessary services for the diagnosis or treatment of the eligible recipient’s condition. </a:t>
            </a:r>
          </a:p>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36</a:t>
            </a:fld>
            <a:endParaRPr lang="en-US" dirty="0"/>
          </a:p>
        </p:txBody>
      </p:sp>
    </p:spTree>
    <p:extLst>
      <p:ext uri="{BB962C8B-B14F-4D97-AF65-F5344CB8AC3E}">
        <p14:creationId xmlns:p14="http://schemas.microsoft.com/office/powerpoint/2010/main" val="21555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Speaker Notes: More than one OMB charge can be billed in a day if the recipient has different distinct services such as going to a dentist then to an eye exam on the same day or goes a second time to the same facility on the same day with a different diagnosis or if a condition the patient was seen for earlier in the day has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More than one OMB charge can be billed in a day if the recipient has different distinct services such as going to a dentist then to an eye exam on the same day or goes a second time to the same facility on the same day with a different diagnosis or if a condition the patient was seen for earlier in the day has progressed. </a:t>
            </a:r>
          </a:p>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37</a:t>
            </a:fld>
            <a:endParaRPr lang="en-US" dirty="0"/>
          </a:p>
        </p:txBody>
      </p:sp>
    </p:spTree>
    <p:extLst>
      <p:ext uri="{BB962C8B-B14F-4D97-AF65-F5344CB8AC3E}">
        <p14:creationId xmlns:p14="http://schemas.microsoft.com/office/powerpoint/2010/main" val="377005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38</a:t>
            </a:fld>
            <a:endParaRPr lang="en-US" dirty="0"/>
          </a:p>
        </p:txBody>
      </p:sp>
    </p:spTree>
    <p:extLst>
      <p:ext uri="{BB962C8B-B14F-4D97-AF65-F5344CB8AC3E}">
        <p14:creationId xmlns:p14="http://schemas.microsoft.com/office/powerpoint/2010/main" val="3954122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39</a:t>
            </a:fld>
            <a:endParaRPr lang="en-US" dirty="0"/>
          </a:p>
        </p:txBody>
      </p:sp>
    </p:spTree>
    <p:extLst>
      <p:ext uri="{BB962C8B-B14F-4D97-AF65-F5344CB8AC3E}">
        <p14:creationId xmlns:p14="http://schemas.microsoft.com/office/powerpoint/2010/main" val="217112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4</a:t>
            </a:fld>
            <a:endParaRPr lang="en-US" dirty="0"/>
          </a:p>
        </p:txBody>
      </p:sp>
    </p:spTree>
    <p:extLst>
      <p:ext uri="{BB962C8B-B14F-4D97-AF65-F5344CB8AC3E}">
        <p14:creationId xmlns:p14="http://schemas.microsoft.com/office/powerpoint/2010/main" val="3376324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41</a:t>
            </a:fld>
            <a:endParaRPr lang="en-US" dirty="0"/>
          </a:p>
        </p:txBody>
      </p:sp>
    </p:spTree>
    <p:extLst>
      <p:ext uri="{BB962C8B-B14F-4D97-AF65-F5344CB8AC3E}">
        <p14:creationId xmlns:p14="http://schemas.microsoft.com/office/powerpoint/2010/main" val="241655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54</a:t>
            </a:fld>
            <a:endParaRPr lang="en-US" dirty="0"/>
          </a:p>
        </p:txBody>
      </p:sp>
    </p:spTree>
    <p:extLst>
      <p:ext uri="{BB962C8B-B14F-4D97-AF65-F5344CB8AC3E}">
        <p14:creationId xmlns:p14="http://schemas.microsoft.com/office/powerpoint/2010/main" val="21769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allows 12 diagnosis codes</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68</a:t>
            </a:fld>
            <a:endParaRPr lang="en-US" dirty="0"/>
          </a:p>
        </p:txBody>
      </p:sp>
    </p:spTree>
    <p:extLst>
      <p:ext uri="{BB962C8B-B14F-4D97-AF65-F5344CB8AC3E}">
        <p14:creationId xmlns:p14="http://schemas.microsoft.com/office/powerpoint/2010/main" val="133411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a:t>
            </a:r>
            <a:r>
              <a:rPr lang="en-US" sz="1200" kern="1200" dirty="0">
                <a:solidFill>
                  <a:schemeClr val="tx1"/>
                </a:solidFill>
                <a:effectLst/>
                <a:latin typeface="+mn-lt"/>
                <a:ea typeface="+mn-ea"/>
                <a:cs typeface="+mn-cs"/>
              </a:rPr>
              <a:t>.  For a void, user only needs to click Submit.  The “Required” field will be grayed out (like all other fields on the void).</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75</a:t>
            </a:fld>
            <a:endParaRPr lang="en-US" dirty="0"/>
          </a:p>
        </p:txBody>
      </p:sp>
    </p:spTree>
    <p:extLst>
      <p:ext uri="{BB962C8B-B14F-4D97-AF65-F5344CB8AC3E}">
        <p14:creationId xmlns:p14="http://schemas.microsoft.com/office/powerpoint/2010/main" val="2443646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90563"/>
            <a:ext cx="6143625" cy="3455987"/>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86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87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9</a:t>
            </a:fld>
            <a:endParaRPr lang="en-US" dirty="0"/>
          </a:p>
        </p:txBody>
      </p:sp>
    </p:spTree>
    <p:extLst>
      <p:ext uri="{BB962C8B-B14F-4D97-AF65-F5344CB8AC3E}">
        <p14:creationId xmlns:p14="http://schemas.microsoft.com/office/powerpoint/2010/main" val="183709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10</a:t>
            </a:fld>
            <a:endParaRPr lang="en-US" dirty="0"/>
          </a:p>
        </p:txBody>
      </p:sp>
    </p:spTree>
    <p:extLst>
      <p:ext uri="{BB962C8B-B14F-4D97-AF65-F5344CB8AC3E}">
        <p14:creationId xmlns:p14="http://schemas.microsoft.com/office/powerpoint/2010/main" val="17731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13</a:t>
            </a:fld>
            <a:endParaRPr lang="en-US" dirty="0"/>
          </a:p>
        </p:txBody>
      </p:sp>
    </p:spTree>
    <p:extLst>
      <p:ext uri="{BB962C8B-B14F-4D97-AF65-F5344CB8AC3E}">
        <p14:creationId xmlns:p14="http://schemas.microsoft.com/office/powerpoint/2010/main" val="96295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19</a:t>
            </a:fld>
            <a:endParaRPr lang="en-US" dirty="0"/>
          </a:p>
        </p:txBody>
      </p:sp>
    </p:spTree>
    <p:extLst>
      <p:ext uri="{BB962C8B-B14F-4D97-AF65-F5344CB8AC3E}">
        <p14:creationId xmlns:p14="http://schemas.microsoft.com/office/powerpoint/2010/main" val="214911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302754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309712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23</a:t>
            </a:fld>
            <a:endParaRPr lang="en-US" dirty="0"/>
          </a:p>
        </p:txBody>
      </p:sp>
    </p:spTree>
    <p:extLst>
      <p:ext uri="{BB962C8B-B14F-4D97-AF65-F5344CB8AC3E}">
        <p14:creationId xmlns:p14="http://schemas.microsoft.com/office/powerpoint/2010/main" val="1574829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22" tIns="65311" rIns="130622" bIns="65311"/>
          <a:lstStyle/>
          <a:p>
            <a:r>
              <a:rPr lang="en-US"/>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22" tIns="65311" rIns="130622" bIns="65311"/>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6112" y="7607487"/>
            <a:ext cx="3218688" cy="438150"/>
          </a:xfrm>
          <a:prstGeom prst="rect">
            <a:avLst/>
          </a:prstGeom>
        </p:spPr>
        <p:txBody>
          <a:bodyPr vert="horz" lIns="130622" tIns="65311" rIns="130622" bIns="65311" rtlCol="0" anchor="ctr"/>
          <a:lstStyle>
            <a:lvl1pPr marL="0" algn="l" defTabSz="653110" rtl="0" eaLnBrk="1" latinLnBrk="0" hangingPunct="1">
              <a:defRPr lang="en-US" sz="1300" kern="1200" smtClean="0">
                <a:solidFill>
                  <a:srgbClr val="777777"/>
                </a:solidFill>
                <a:latin typeface="+mn-lt"/>
                <a:ea typeface="+mn-ea"/>
                <a:cs typeface="+mn-cs"/>
              </a:defRPr>
            </a:lvl1pPr>
          </a:lstStyle>
          <a:p>
            <a:pPr>
              <a:defRPr/>
            </a:pPr>
            <a:r>
              <a:rPr lang="en-US"/>
              <a:t>11/09/2017</a:t>
            </a:r>
            <a:endParaRPr lang="en-US" dirty="0"/>
          </a:p>
        </p:txBody>
      </p:sp>
      <p:sp>
        <p:nvSpPr>
          <p:cNvPr id="5" name="Footer Placeholder 5"/>
          <p:cNvSpPr>
            <a:spLocks noGrp="1"/>
          </p:cNvSpPr>
          <p:nvPr>
            <p:ph type="ftr" sz="quarter" idx="3"/>
          </p:nvPr>
        </p:nvSpPr>
        <p:spPr>
          <a:xfrm>
            <a:off x="5280590" y="7607487"/>
            <a:ext cx="3950208" cy="438150"/>
          </a:xfrm>
          <a:prstGeom prst="rect">
            <a:avLst/>
          </a:prstGeom>
        </p:spPr>
        <p:txBody>
          <a:bodyPr vert="horz" lIns="130622" tIns="65311" rIns="130622" bIns="65311" rtlCol="0" anchor="ctr"/>
          <a:lstStyle>
            <a:lvl1pPr marL="0" algn="ctr" defTabSz="653110" rtl="0" eaLnBrk="1" latinLnBrk="0" hangingPunct="1">
              <a:defRPr lang="en-US" sz="1300" kern="1200" dirty="0">
                <a:solidFill>
                  <a:srgbClr val="777777"/>
                </a:solidFill>
                <a:latin typeface="+mn-lt"/>
                <a:ea typeface="+mn-ea"/>
                <a:cs typeface="+mn-cs"/>
              </a:defRPr>
            </a:lvl1pPr>
          </a:lstStyle>
          <a:p>
            <a:r>
              <a:rPr lang="en-US"/>
              <a:t>Conduent internal use only</a:t>
            </a:r>
            <a:endParaRPr lang="en-US" dirty="0"/>
          </a:p>
        </p:txBody>
      </p:sp>
      <p:sp>
        <p:nvSpPr>
          <p:cNvPr id="6" name="Slide Number Placeholder 9"/>
          <p:cNvSpPr>
            <a:spLocks noGrp="1"/>
          </p:cNvSpPr>
          <p:nvPr>
            <p:ph type="sldNum" sz="quarter" idx="4"/>
          </p:nvPr>
        </p:nvSpPr>
        <p:spPr>
          <a:xfrm>
            <a:off x="389250" y="7607487"/>
            <a:ext cx="1463040" cy="438150"/>
          </a:xfrm>
          <a:prstGeom prst="rect">
            <a:avLst/>
          </a:prstGeom>
        </p:spPr>
        <p:txBody>
          <a:bodyPr vert="horz" lIns="130622" tIns="65311" rIns="130622" bIns="65311" rtlCol="0" anchor="ctr"/>
          <a:lstStyle>
            <a:lvl1pPr marL="0" algn="l" defTabSz="653110" rtl="0" eaLnBrk="1" latinLnBrk="0" hangingPunct="1">
              <a:defRPr lang="en-US" sz="1300" kern="1200" smtClean="0">
                <a:solidFill>
                  <a:srgbClr val="777777"/>
                </a:solidFill>
                <a:latin typeface="+mn-lt"/>
                <a:ea typeface="+mn-ea"/>
                <a:cs typeface="+mn-cs"/>
              </a:defRPr>
            </a:lvl1pPr>
          </a:lstStyle>
          <a:p>
            <a:pPr>
              <a:defRPr/>
            </a:pPr>
            <a:fld id="{AD9DE1B5-9017-4D9F-B676-DA4F52697E3A}" type="slidenum">
              <a:rPr lang="en-US" smtClean="0"/>
              <a:pPr>
                <a:defRPr/>
              </a:pPr>
              <a:t>‹#›</a:t>
            </a:fld>
            <a:endParaRPr lang="en-US" kern="1200" dirty="0"/>
          </a:p>
        </p:txBody>
      </p:sp>
    </p:spTree>
    <p:extLst>
      <p:ext uri="{BB962C8B-B14F-4D97-AF65-F5344CB8AC3E}">
        <p14:creationId xmlns:p14="http://schemas.microsoft.com/office/powerpoint/2010/main" val="304250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Conduent internal use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189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August 1, 2018</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August 1, 2018</a:t>
            </a:r>
            <a:endParaRPr lang="en-US" dirty="0"/>
          </a:p>
        </p:txBody>
      </p:sp>
      <p:sp>
        <p:nvSpPr>
          <p:cNvPr id="4" name="Footer Placeholder 3"/>
          <p:cNvSpPr>
            <a:spLocks noGrp="1"/>
          </p:cNvSpPr>
          <p:nvPr>
            <p:ph type="ftr" sz="quarter" idx="11"/>
          </p:nvPr>
        </p:nvSpPr>
        <p:spPr/>
        <p:txBody>
          <a:bodyPr/>
          <a:lstStyle/>
          <a:p>
            <a:r>
              <a:rPr lang="en-US" dirty="0"/>
              <a:t>IHS/Tribal 638 Workshop</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a:t>August 1, 2018</a:t>
            </a:r>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IHS/Tribal 638 Workshop</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 id="2147483671" r:id="rId21"/>
  </p:sldLayoutIdLst>
  <p:hf hd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hsd.state.nm.us/uploads/files/Looking%20For%20Information/General%20Information/Rules%20and%20Statutes/Medical%20Assistance%20Division/MAD%20NMAC%20Eligibility%20Program%20Manual/Eligibility%20Pamphlets/EP%20revised%206_17.pd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nmmedicaid.portal.conduent.com/static/ProviderInformation.htm#FormsPubs" TargetMode="Externa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8" Type="http://schemas.openxmlformats.org/officeDocument/2006/relationships/hyperlink" Target="https://www.yes.state.nm.us/yesnm/home/inde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http://www.hsd.state.nm.us/providers/rules-nm-administrative-code-.aspx"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mailto:HIPAA.Desk.NM@state.nm.us" TargetMode="External"/><Relationship Id="rId5" Type="http://schemas.openxmlformats.org/officeDocument/2006/relationships/hyperlink" Target="mailto:NMProviderSUPPORT@conduent.com" TargetMode="External"/><Relationship Id="rId4" Type="http://schemas.openxmlformats.org/officeDocument/2006/relationships/hyperlink" Target="http://www.hsd.state.nm.us/mad/"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
        <p:nvSpPr>
          <p:cNvPr id="3" name="Title 2"/>
          <p:cNvSpPr>
            <a:spLocks noGrp="1"/>
          </p:cNvSpPr>
          <p:nvPr>
            <p:ph type="title"/>
          </p:nvPr>
        </p:nvSpPr>
        <p:spPr>
          <a:xfrm>
            <a:off x="5015865" y="3581400"/>
            <a:ext cx="7925435" cy="1371600"/>
          </a:xfrm>
        </p:spPr>
        <p:txBody>
          <a:bodyPr/>
          <a:lstStyle/>
          <a:p>
            <a:r>
              <a:rPr lang="en-US" dirty="0"/>
              <a:t>IHS/Tribal 638 Workshop</a:t>
            </a:r>
            <a:br>
              <a:rPr lang="en-US" dirty="0"/>
            </a:br>
            <a:r>
              <a:rPr lang="en-US" sz="2800" dirty="0"/>
              <a:t>New Mexico Medicaid</a:t>
            </a:r>
            <a:br>
              <a:rPr lang="en-US" sz="2800" dirty="0"/>
            </a:b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10</a:t>
            </a:fld>
            <a:endParaRPr lang="en-US" dirty="0">
              <a:solidFill>
                <a:srgbClr val="AAAFB9"/>
              </a:solidFill>
            </a:endParaRPr>
          </a:p>
        </p:txBody>
      </p:sp>
      <p:sp>
        <p:nvSpPr>
          <p:cNvPr id="7" name="Rectangle 2"/>
          <p:cNvSpPr>
            <a:spLocks noGrp="1" noChangeArrowheads="1"/>
          </p:cNvSpPr>
          <p:nvPr>
            <p:ph type="title"/>
          </p:nvPr>
        </p:nvSpPr>
        <p:spPr>
          <a:xfrm>
            <a:off x="477520" y="47625"/>
            <a:ext cx="11760200" cy="1228725"/>
          </a:xfrm>
        </p:spPr>
        <p:txBody>
          <a:bodyPr/>
          <a:lstStyle/>
          <a:p>
            <a:pPr eaLnBrk="0" hangingPunct="0"/>
            <a:r>
              <a:rPr lang="en-US" sz="4000" dirty="0">
                <a:solidFill>
                  <a:schemeClr val="tx1"/>
                </a:solidFill>
              </a:rPr>
              <a:t>Online Claims Entry Primary Claim </a:t>
            </a:r>
            <a:r>
              <a:rPr lang="en-US" sz="4000" i="1" dirty="0">
                <a:solidFill>
                  <a:schemeClr val="tx1"/>
                </a:solidFill>
              </a:rPr>
              <a:t>Continued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 y="1276350"/>
            <a:ext cx="9572625" cy="5972175"/>
          </a:xfrm>
          <a:prstGeom prst="rect">
            <a:avLst/>
          </a:prstGeom>
          <a:solidFill>
            <a:schemeClr val="tx2"/>
          </a:solidFill>
          <a:ln w="9525">
            <a:solidFill>
              <a:schemeClr val="tx1"/>
            </a:solidFill>
            <a:miter lim="800000"/>
            <a:headEnd/>
            <a:tailEnd/>
          </a:ln>
          <a:effectLst/>
        </p:spPr>
      </p:pic>
      <p:sp>
        <p:nvSpPr>
          <p:cNvPr id="2" name="Rectangle 1"/>
          <p:cNvSpPr/>
          <p:nvPr/>
        </p:nvSpPr>
        <p:spPr>
          <a:xfrm>
            <a:off x="7362825" y="1657350"/>
            <a:ext cx="45719" cy="342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6" name="Rectangle 5"/>
          <p:cNvSpPr/>
          <p:nvPr/>
        </p:nvSpPr>
        <p:spPr>
          <a:xfrm>
            <a:off x="7210425" y="1828800"/>
            <a:ext cx="2676525" cy="342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2" name="Rectangle 11"/>
          <p:cNvSpPr/>
          <p:nvPr/>
        </p:nvSpPr>
        <p:spPr>
          <a:xfrm>
            <a:off x="4057650" y="3933825"/>
            <a:ext cx="1762125" cy="123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p:nvSpPr>
        <p:spPr>
          <a:xfrm flipV="1">
            <a:off x="8382000" y="3933825"/>
            <a:ext cx="762000" cy="123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5" name="Rectangle 14"/>
          <p:cNvSpPr/>
          <p:nvPr/>
        </p:nvSpPr>
        <p:spPr>
          <a:xfrm>
            <a:off x="4057650" y="4124326"/>
            <a:ext cx="1762125"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7" name="TextBox 16"/>
          <p:cNvSpPr txBox="1"/>
          <p:nvPr/>
        </p:nvSpPr>
        <p:spPr>
          <a:xfrm>
            <a:off x="10217519" y="2467846"/>
            <a:ext cx="2791825" cy="1187125"/>
          </a:xfrm>
          <a:prstGeom prst="rect">
            <a:avLst/>
          </a:prstGeom>
          <a:noFill/>
          <a:ln w="19050">
            <a:solidFill>
              <a:srgbClr val="C00000"/>
            </a:solidFill>
          </a:ln>
        </p:spPr>
        <p:txBody>
          <a:bodyPr wrap="square" lIns="130622" tIns="130622" rIns="130622" bIns="130622" rtlCol="0">
            <a:spAutoFit/>
          </a:bodyPr>
          <a:lstStyle/>
          <a:p>
            <a:pPr algn="ctr"/>
            <a:r>
              <a:rPr lang="en-US" sz="2000" dirty="0">
                <a:solidFill>
                  <a:srgbClr val="C00000"/>
                </a:solidFill>
                <a:latin typeface="+mn-lt"/>
              </a:rPr>
              <a:t>Click on the Red Text for the UB-04 Claim form instructions </a:t>
            </a:r>
          </a:p>
        </p:txBody>
      </p:sp>
      <p:cxnSp>
        <p:nvCxnSpPr>
          <p:cNvPr id="18" name="Straight Arrow Connector 17"/>
          <p:cNvCxnSpPr/>
          <p:nvPr/>
        </p:nvCxnSpPr>
        <p:spPr bwMode="auto">
          <a:xfrm flipH="1">
            <a:off x="5038725" y="3027177"/>
            <a:ext cx="5178794" cy="261117"/>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4" name="TextBox 13"/>
          <p:cNvSpPr txBox="1"/>
          <p:nvPr/>
        </p:nvSpPr>
        <p:spPr>
          <a:xfrm>
            <a:off x="7210425" y="1668941"/>
            <a:ext cx="2676526" cy="523220"/>
          </a:xfrm>
          <a:prstGeom prst="rect">
            <a:avLst/>
          </a:prstGeom>
          <a:solidFill>
            <a:schemeClr val="accent1">
              <a:lumMod val="75000"/>
            </a:schemeClr>
          </a:solidFill>
        </p:spPr>
        <p:txBody>
          <a:bodyPr wrap="square" rtlCol="0">
            <a:spAutoFit/>
          </a:bodyPr>
          <a:lstStyle/>
          <a:p>
            <a:pPr algn="ctr"/>
            <a:r>
              <a:rPr lang="en-US" sz="1400" dirty="0">
                <a:solidFill>
                  <a:schemeClr val="bg1"/>
                </a:solidFill>
              </a:rPr>
              <a:t>Your Provider Info will populate here</a:t>
            </a:r>
            <a:endParaRPr lang="en-US" sz="1400" dirty="0"/>
          </a:p>
        </p:txBody>
      </p:sp>
    </p:spTree>
    <p:extLst>
      <p:ext uri="{BB962C8B-B14F-4D97-AF65-F5344CB8AC3E}">
        <p14:creationId xmlns:p14="http://schemas.microsoft.com/office/powerpoint/2010/main" val="181080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68000" y="7492683"/>
            <a:ext cx="3413760" cy="438150"/>
          </a:xfrm>
        </p:spPr>
        <p:txBody>
          <a:bodyPr/>
          <a:lstStyle/>
          <a:p>
            <a:fld id="{CACB3E39-5571-0247-86B7-EF41C2ABA1DB}" type="slidenum">
              <a:rPr lang="en-US" smtClean="0">
                <a:solidFill>
                  <a:srgbClr val="AAAFB9"/>
                </a:solidFill>
              </a:rPr>
              <a:pPr/>
              <a:t>11</a:t>
            </a:fld>
            <a:endParaRPr lang="en-US" dirty="0">
              <a:solidFill>
                <a:srgbClr val="AAAFB9"/>
              </a:solidFill>
            </a:endParaRPr>
          </a:p>
        </p:txBody>
      </p:sp>
      <p:sp>
        <p:nvSpPr>
          <p:cNvPr id="7" name="Rectangle 2"/>
          <p:cNvSpPr>
            <a:spLocks noGrp="1" noChangeArrowheads="1"/>
          </p:cNvSpPr>
          <p:nvPr>
            <p:ph type="title"/>
          </p:nvPr>
        </p:nvSpPr>
        <p:spPr>
          <a:xfrm>
            <a:off x="477520" y="481012"/>
            <a:ext cx="11760200" cy="1228725"/>
          </a:xfrm>
        </p:spPr>
        <p:txBody>
          <a:bodyPr/>
          <a:lstStyle/>
          <a:p>
            <a:pPr eaLnBrk="0" hangingPunct="0"/>
            <a:r>
              <a:rPr lang="en-US" sz="4400" dirty="0">
                <a:solidFill>
                  <a:schemeClr val="tx1"/>
                </a:solidFill>
              </a:rPr>
              <a:t>Additional Information Option </a:t>
            </a:r>
            <a:r>
              <a:rPr lang="en-US" sz="4400" i="1" dirty="0">
                <a:solidFill>
                  <a:schemeClr val="tx1"/>
                </a:solidFill>
              </a:rPr>
              <a:t>Continued</a:t>
            </a: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24049"/>
            <a:ext cx="83820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370972" y="3583557"/>
            <a:ext cx="3188494" cy="1015663"/>
          </a:xfrm>
          <a:prstGeom prst="rect">
            <a:avLst/>
          </a:prstGeom>
          <a:solidFill>
            <a:srgbClr val="FFFFFF"/>
          </a:solidFill>
          <a:ln w="19050">
            <a:solidFill>
              <a:srgbClr val="C00000"/>
            </a:solidFill>
          </a:ln>
        </p:spPr>
        <p:txBody>
          <a:bodyPr wrap="square" tIns="91440" bIns="9144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rPr>
              <a:t>Sections can be expanded by selecting all sections with Red Text</a:t>
            </a:r>
          </a:p>
        </p:txBody>
      </p:sp>
      <p:cxnSp>
        <p:nvCxnSpPr>
          <p:cNvPr id="13" name="Straight Arrow Connector 12"/>
          <p:cNvCxnSpPr/>
          <p:nvPr/>
        </p:nvCxnSpPr>
        <p:spPr bwMode="auto">
          <a:xfrm flipH="1" flipV="1">
            <a:off x="3419475" y="3271837"/>
            <a:ext cx="951498" cy="645467"/>
          </a:xfrm>
          <a:prstGeom prst="straightConnector1">
            <a:avLst/>
          </a:prstGeom>
          <a:solidFill>
            <a:srgbClr val="6DAF3D"/>
          </a:solidFill>
          <a:ln w="19050" cap="flat" cmpd="sng" algn="ctr">
            <a:solidFill>
              <a:srgbClr val="C00000"/>
            </a:solidFill>
            <a:prstDash val="solid"/>
            <a:round/>
            <a:headEnd type="none" w="med" len="med"/>
            <a:tailEnd type="arrow"/>
          </a:ln>
          <a:effectLst/>
        </p:spPr>
      </p:cxnSp>
      <p:sp>
        <p:nvSpPr>
          <p:cNvPr id="2" name="Rectangle 1"/>
          <p:cNvSpPr/>
          <p:nvPr/>
        </p:nvSpPr>
        <p:spPr>
          <a:xfrm>
            <a:off x="2667896" y="4932549"/>
            <a:ext cx="656217" cy="1075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cxnSp>
        <p:nvCxnSpPr>
          <p:cNvPr id="14" name="Straight Arrow Connector 13"/>
          <p:cNvCxnSpPr/>
          <p:nvPr/>
        </p:nvCxnSpPr>
        <p:spPr bwMode="auto">
          <a:xfrm flipH="1">
            <a:off x="2996004" y="3891333"/>
            <a:ext cx="1374968" cy="1302967"/>
          </a:xfrm>
          <a:prstGeom prst="straightConnector1">
            <a:avLst/>
          </a:prstGeom>
          <a:solidFill>
            <a:srgbClr val="6DAF3D"/>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310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64520" y="7581583"/>
            <a:ext cx="3413760" cy="438150"/>
          </a:xfrm>
        </p:spPr>
        <p:txBody>
          <a:bodyPr/>
          <a:lstStyle/>
          <a:p>
            <a:fld id="{CACB3E39-5571-0247-86B7-EF41C2ABA1DB}" type="slidenum">
              <a:rPr lang="en-US" smtClean="0">
                <a:solidFill>
                  <a:srgbClr val="AAAFB9"/>
                </a:solidFill>
              </a:rPr>
              <a:pPr/>
              <a:t>12</a:t>
            </a:fld>
            <a:endParaRPr lang="en-US" dirty="0">
              <a:solidFill>
                <a:srgbClr val="AAAFB9"/>
              </a:solidFill>
            </a:endParaRPr>
          </a:p>
        </p:txBody>
      </p:sp>
      <p:sp>
        <p:nvSpPr>
          <p:cNvPr id="7" name="Rectangle 2"/>
          <p:cNvSpPr>
            <a:spLocks noGrp="1" noChangeArrowheads="1"/>
          </p:cNvSpPr>
          <p:nvPr>
            <p:ph type="title"/>
          </p:nvPr>
        </p:nvSpPr>
        <p:spPr>
          <a:xfrm>
            <a:off x="477520" y="481012"/>
            <a:ext cx="11760200" cy="1228725"/>
          </a:xfrm>
        </p:spPr>
        <p:txBody>
          <a:bodyPr/>
          <a:lstStyle/>
          <a:p>
            <a:pPr eaLnBrk="0" hangingPunct="0"/>
            <a:r>
              <a:rPr lang="en-US" sz="4400" dirty="0">
                <a:solidFill>
                  <a:schemeClr val="tx1"/>
                </a:solidFill>
              </a:rPr>
              <a:t>Online Claims Entry Primary Claim </a:t>
            </a:r>
            <a:r>
              <a:rPr lang="en-US" sz="4400" i="1" dirty="0">
                <a:solidFill>
                  <a:schemeClr val="tx1"/>
                </a:solidFill>
              </a:rPr>
              <a:t>Continued</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5" y="1904148"/>
            <a:ext cx="9010650" cy="4977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74555" y="2407443"/>
            <a:ext cx="3712545" cy="1094792"/>
          </a:xfrm>
          <a:prstGeom prst="rect">
            <a:avLst/>
          </a:prstGeom>
          <a:solidFill>
            <a:schemeClr val="bg1"/>
          </a:solidFill>
          <a:ln w="19050">
            <a:solidFill>
              <a:srgbClr val="C00000"/>
            </a:solidFill>
          </a:ln>
        </p:spPr>
        <p:txBody>
          <a:bodyPr wrap="square" lIns="130622" tIns="130622" rIns="130622" bIns="130622" rtlCol="0">
            <a:spAutoFit/>
          </a:bodyPr>
          <a:lstStyle/>
          <a:p>
            <a:r>
              <a:rPr lang="en-US" sz="1800" dirty="0">
                <a:solidFill>
                  <a:srgbClr val="C00000"/>
                </a:solidFill>
                <a:latin typeface="+mn-lt"/>
              </a:rPr>
              <a:t>Sections can be expanded by selecting all sections with Red Text</a:t>
            </a:r>
          </a:p>
        </p:txBody>
      </p:sp>
      <p:cxnSp>
        <p:nvCxnSpPr>
          <p:cNvPr id="10" name="Straight Arrow Connector 9"/>
          <p:cNvCxnSpPr>
            <a:stCxn id="9" idx="1"/>
          </p:cNvCxnSpPr>
          <p:nvPr/>
        </p:nvCxnSpPr>
        <p:spPr bwMode="auto">
          <a:xfrm flipH="1" flipV="1">
            <a:off x="3460751" y="2561332"/>
            <a:ext cx="3913804" cy="393507"/>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19095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13</a:t>
            </a:fld>
            <a:endParaRPr lang="en-US" dirty="0">
              <a:solidFill>
                <a:srgbClr val="AAAFB9"/>
              </a:solidFill>
            </a:endParaRPr>
          </a:p>
        </p:txBody>
      </p:sp>
      <p:sp>
        <p:nvSpPr>
          <p:cNvPr id="7" name="Rectangle 2"/>
          <p:cNvSpPr>
            <a:spLocks noGrp="1" noChangeArrowheads="1"/>
          </p:cNvSpPr>
          <p:nvPr>
            <p:ph type="title"/>
          </p:nvPr>
        </p:nvSpPr>
        <p:spPr>
          <a:xfrm>
            <a:off x="477520" y="-133350"/>
            <a:ext cx="11760200" cy="1228725"/>
          </a:xfrm>
        </p:spPr>
        <p:txBody>
          <a:bodyPr/>
          <a:lstStyle/>
          <a:p>
            <a:pPr eaLnBrk="0" hangingPunct="0"/>
            <a:r>
              <a:rPr lang="en-US" sz="4000" dirty="0">
                <a:solidFill>
                  <a:schemeClr val="tx1"/>
                </a:solidFill>
              </a:rPr>
              <a:t>Online Claims Entry Primary Claim </a:t>
            </a:r>
            <a:r>
              <a:rPr lang="en-US" sz="4000" i="1" dirty="0">
                <a:solidFill>
                  <a:schemeClr val="tx1"/>
                </a:solidFill>
              </a:rPr>
              <a:t>Continued</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66" y="1095375"/>
            <a:ext cx="9159240" cy="5464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938328" y="2599489"/>
            <a:ext cx="3586797" cy="1094792"/>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1800" dirty="0">
                <a:solidFill>
                  <a:srgbClr val="C00000"/>
                </a:solidFill>
                <a:latin typeface="+mj-lt"/>
              </a:rPr>
              <a:t>Sections can be expanded by selecting all sections with Red Text</a:t>
            </a:r>
          </a:p>
        </p:txBody>
      </p:sp>
      <p:cxnSp>
        <p:nvCxnSpPr>
          <p:cNvPr id="13" name="Straight Arrow Connector 12"/>
          <p:cNvCxnSpPr/>
          <p:nvPr/>
        </p:nvCxnSpPr>
        <p:spPr bwMode="auto">
          <a:xfrm flipH="1">
            <a:off x="2771775" y="3027406"/>
            <a:ext cx="4166553"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4" name="Straight Arrow Connector 13"/>
          <p:cNvCxnSpPr/>
          <p:nvPr/>
        </p:nvCxnSpPr>
        <p:spPr bwMode="auto">
          <a:xfrm flipH="1">
            <a:off x="3219450" y="3247182"/>
            <a:ext cx="3718878"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5" name="Straight Arrow Connector 14"/>
          <p:cNvCxnSpPr/>
          <p:nvPr/>
        </p:nvCxnSpPr>
        <p:spPr bwMode="auto">
          <a:xfrm flipH="1" flipV="1">
            <a:off x="2952750" y="3425282"/>
            <a:ext cx="3985578" cy="33688"/>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6" name="Straight Arrow Connector 15"/>
          <p:cNvCxnSpPr/>
          <p:nvPr/>
        </p:nvCxnSpPr>
        <p:spPr bwMode="auto">
          <a:xfrm flipH="1">
            <a:off x="4307524" y="3533003"/>
            <a:ext cx="2630804" cy="96794"/>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21" name="Straight Arrow Connector 20"/>
          <p:cNvCxnSpPr/>
          <p:nvPr/>
        </p:nvCxnSpPr>
        <p:spPr bwMode="auto">
          <a:xfrm flipH="1" flipV="1">
            <a:off x="5078889" y="2807630"/>
            <a:ext cx="1859439" cy="33688"/>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3" name="TextBox 22"/>
          <p:cNvSpPr txBox="1"/>
          <p:nvPr/>
        </p:nvSpPr>
        <p:spPr>
          <a:xfrm>
            <a:off x="7197090" y="3750302"/>
            <a:ext cx="4632960" cy="1648790"/>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1800" dirty="0">
                <a:solidFill>
                  <a:srgbClr val="C00000"/>
                </a:solidFill>
                <a:latin typeface="+mj-lt"/>
              </a:rPr>
              <a:t>Decimal point is not required for diagnosis. Using a decimal point will result in the error message below. </a:t>
            </a:r>
          </a:p>
          <a:p>
            <a:pPr algn="ctr"/>
            <a:r>
              <a:rPr lang="en-US" sz="1800" dirty="0">
                <a:solidFill>
                  <a:srgbClr val="C00000"/>
                </a:solidFill>
                <a:latin typeface="+mj-lt"/>
              </a:rPr>
              <a:t>“Diagnosis Code (1-17) does not allow decimals”</a:t>
            </a:r>
          </a:p>
        </p:txBody>
      </p:sp>
      <p:cxnSp>
        <p:nvCxnSpPr>
          <p:cNvPr id="24" name="Straight Arrow Connector 23"/>
          <p:cNvCxnSpPr/>
          <p:nvPr/>
        </p:nvCxnSpPr>
        <p:spPr bwMode="auto">
          <a:xfrm flipH="1" flipV="1">
            <a:off x="3838574" y="4124325"/>
            <a:ext cx="3358516" cy="478155"/>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8" name="TextBox 17"/>
          <p:cNvSpPr txBox="1"/>
          <p:nvPr/>
        </p:nvSpPr>
        <p:spPr>
          <a:xfrm>
            <a:off x="634366" y="6691256"/>
            <a:ext cx="9499338" cy="646331"/>
          </a:xfrm>
          <a:prstGeom prst="rect">
            <a:avLst/>
          </a:prstGeom>
          <a:noFill/>
        </p:spPr>
        <p:txBody>
          <a:bodyPr wrap="square" rtlCol="0">
            <a:spAutoFit/>
          </a:bodyPr>
          <a:lstStyle/>
          <a:p>
            <a:r>
              <a:rPr lang="en-US" sz="1800" dirty="0">
                <a:solidFill>
                  <a:srgbClr val="C00000"/>
                </a:solidFill>
              </a:rPr>
              <a:t>Note: The web portal has been formatted to allow 12 diagnosis codes which matches the CMS-1500. UB-04 allows for 17 diagnosis codes. </a:t>
            </a:r>
          </a:p>
        </p:txBody>
      </p:sp>
    </p:spTree>
    <p:extLst>
      <p:ext uri="{BB962C8B-B14F-4D97-AF65-F5344CB8AC3E}">
        <p14:creationId xmlns:p14="http://schemas.microsoft.com/office/powerpoint/2010/main" val="269654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14</a:t>
            </a:fld>
            <a:endParaRPr lang="en-US" dirty="0">
              <a:solidFill>
                <a:srgbClr val="AAAFB9"/>
              </a:solidFill>
            </a:endParaRPr>
          </a:p>
        </p:txBody>
      </p:sp>
      <p:sp>
        <p:nvSpPr>
          <p:cNvPr id="7" name="Rectangle 2"/>
          <p:cNvSpPr>
            <a:spLocks noGrp="1" noChangeArrowheads="1"/>
          </p:cNvSpPr>
          <p:nvPr>
            <p:ph type="title"/>
          </p:nvPr>
        </p:nvSpPr>
        <p:spPr>
          <a:xfrm>
            <a:off x="477520" y="-133350"/>
            <a:ext cx="11760200" cy="1228725"/>
          </a:xfrm>
        </p:spPr>
        <p:txBody>
          <a:bodyPr/>
          <a:lstStyle/>
          <a:p>
            <a:pPr eaLnBrk="0" hangingPunct="0"/>
            <a:r>
              <a:rPr lang="en-US" sz="4400" dirty="0">
                <a:solidFill>
                  <a:schemeClr val="tx1"/>
                </a:solidFill>
              </a:rPr>
              <a:t>Online Claims Entry -- Attachments</a:t>
            </a: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030" y="1110617"/>
            <a:ext cx="12131040" cy="53378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600" y="4293875"/>
            <a:ext cx="1248886" cy="44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131040" y="4138614"/>
            <a:ext cx="1249680" cy="879348"/>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a:solidFill>
                  <a:srgbClr val="C00000"/>
                </a:solidFill>
                <a:latin typeface="+mn-lt"/>
              </a:rPr>
              <a:t>Click</a:t>
            </a:r>
            <a:r>
              <a:rPr lang="en-US" sz="2000" b="1" dirty="0">
                <a:solidFill>
                  <a:schemeClr val="tx2"/>
                </a:solidFill>
                <a:latin typeface="+mn-lt"/>
              </a:rPr>
              <a:t> </a:t>
            </a:r>
            <a:r>
              <a:rPr lang="en-US" sz="2000" b="1" dirty="0">
                <a:solidFill>
                  <a:srgbClr val="C00000"/>
                </a:solidFill>
                <a:latin typeface="+mn-lt"/>
              </a:rPr>
              <a:t>upload</a:t>
            </a:r>
          </a:p>
        </p:txBody>
      </p:sp>
      <p:cxnSp>
        <p:nvCxnSpPr>
          <p:cNvPr id="25" name="Straight Arrow Connector 24"/>
          <p:cNvCxnSpPr/>
          <p:nvPr/>
        </p:nvCxnSpPr>
        <p:spPr bwMode="auto">
          <a:xfrm flipH="1">
            <a:off x="11877675" y="4578288"/>
            <a:ext cx="267811"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pic>
        <p:nvPicPr>
          <p:cNvPr id="12" name="Picture 11"/>
          <p:cNvPicPr/>
          <p:nvPr/>
        </p:nvPicPr>
        <p:blipFill>
          <a:blip r:embed="rId4"/>
          <a:stretch>
            <a:fillRect/>
          </a:stretch>
        </p:blipFill>
        <p:spPr>
          <a:xfrm>
            <a:off x="3629174" y="4293874"/>
            <a:ext cx="3320266" cy="3139660"/>
          </a:xfrm>
          <a:prstGeom prst="rect">
            <a:avLst/>
          </a:prstGeom>
        </p:spPr>
      </p:pic>
    </p:spTree>
    <p:extLst>
      <p:ext uri="{BB962C8B-B14F-4D97-AF65-F5344CB8AC3E}">
        <p14:creationId xmlns:p14="http://schemas.microsoft.com/office/powerpoint/2010/main" val="16085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15</a:t>
            </a:fld>
            <a:endParaRPr lang="en-US" dirty="0">
              <a:solidFill>
                <a:srgbClr val="AAAFB9"/>
              </a:solidFill>
            </a:endParaRPr>
          </a:p>
        </p:txBody>
      </p:sp>
      <p:sp>
        <p:nvSpPr>
          <p:cNvPr id="7" name="Rectangle 2"/>
          <p:cNvSpPr>
            <a:spLocks noGrp="1" noChangeArrowheads="1"/>
          </p:cNvSpPr>
          <p:nvPr>
            <p:ph type="title"/>
          </p:nvPr>
        </p:nvSpPr>
        <p:spPr>
          <a:xfrm>
            <a:off x="477520" y="-133350"/>
            <a:ext cx="11760200" cy="1228725"/>
          </a:xfrm>
        </p:spPr>
        <p:txBody>
          <a:bodyPr/>
          <a:lstStyle/>
          <a:p>
            <a:pPr eaLnBrk="0" hangingPunct="0"/>
            <a:r>
              <a:rPr lang="en-US" sz="4000" dirty="0">
                <a:solidFill>
                  <a:schemeClr val="tx1"/>
                </a:solidFill>
              </a:rPr>
              <a:t>Online Claims Entry – Attachments </a:t>
            </a:r>
            <a:r>
              <a:rPr lang="en-US" sz="4000" i="1" dirty="0">
                <a:solidFill>
                  <a:schemeClr val="tx1"/>
                </a:solidFill>
              </a:rPr>
              <a:t>Continued</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55" y="1543050"/>
            <a:ext cx="10454640" cy="468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17919" y="1251264"/>
            <a:ext cx="5697855" cy="127945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Review the Uploading Attachments Restrictions.</a:t>
            </a:r>
          </a:p>
          <a:p>
            <a:endParaRPr lang="en-US" sz="2000" dirty="0">
              <a:solidFill>
                <a:srgbClr val="C00000"/>
              </a:solidFill>
              <a:latin typeface="+mn-lt"/>
            </a:endParaRPr>
          </a:p>
          <a:p>
            <a:r>
              <a:rPr lang="en-US" sz="2000" dirty="0">
                <a:solidFill>
                  <a:srgbClr val="C00000"/>
                </a:solidFill>
                <a:latin typeface="+mn-lt"/>
              </a:rPr>
              <a:t>Note: You can attach files up to 10 MB</a:t>
            </a:r>
            <a:r>
              <a:rPr lang="en-US" dirty="0">
                <a:solidFill>
                  <a:srgbClr val="C00000"/>
                </a:solidFill>
                <a:latin typeface="+mn-lt"/>
              </a:rPr>
              <a:t>	</a:t>
            </a:r>
          </a:p>
        </p:txBody>
      </p:sp>
      <p:sp>
        <p:nvSpPr>
          <p:cNvPr id="14" name="TextBox 13"/>
          <p:cNvSpPr txBox="1"/>
          <p:nvPr/>
        </p:nvSpPr>
        <p:spPr>
          <a:xfrm>
            <a:off x="705369" y="6514163"/>
            <a:ext cx="10405226" cy="633127"/>
          </a:xfrm>
          <a:prstGeom prst="rect">
            <a:avLst/>
          </a:prstGeom>
          <a:solidFill>
            <a:schemeClr val="bg1"/>
          </a:solidFill>
        </p:spPr>
        <p:txBody>
          <a:bodyPr wrap="none" lIns="130622" tIns="130622" rIns="130622" bIns="130622" rtlCol="0">
            <a:spAutoFit/>
          </a:bodyPr>
          <a:lstStyle/>
          <a:p>
            <a:r>
              <a:rPr lang="en-US" sz="2400" dirty="0">
                <a:latin typeface="+mn-lt"/>
              </a:rPr>
              <a:t>Do not upload ZIP Files, Excel Spreadsheets or Password Protected Files</a:t>
            </a:r>
            <a:r>
              <a:rPr lang="en-US" sz="2400" b="1" dirty="0">
                <a:latin typeface="+mn-lt"/>
              </a:rPr>
              <a:t>.</a:t>
            </a:r>
          </a:p>
        </p:txBody>
      </p:sp>
    </p:spTree>
    <p:extLst>
      <p:ext uri="{BB962C8B-B14F-4D97-AF65-F5344CB8AC3E}">
        <p14:creationId xmlns:p14="http://schemas.microsoft.com/office/powerpoint/2010/main" val="180282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16</a:t>
            </a:fld>
            <a:endParaRPr lang="en-US" dirty="0">
              <a:solidFill>
                <a:srgbClr val="AAAFB9"/>
              </a:solidFill>
            </a:endParaRPr>
          </a:p>
        </p:txBody>
      </p:sp>
      <p:sp>
        <p:nvSpPr>
          <p:cNvPr id="7" name="Rectangle 2"/>
          <p:cNvSpPr>
            <a:spLocks noGrp="1" noChangeArrowheads="1"/>
          </p:cNvSpPr>
          <p:nvPr>
            <p:ph type="title"/>
          </p:nvPr>
        </p:nvSpPr>
        <p:spPr>
          <a:xfrm>
            <a:off x="477520" y="-133350"/>
            <a:ext cx="11760200" cy="1228725"/>
          </a:xfrm>
        </p:spPr>
        <p:txBody>
          <a:bodyPr/>
          <a:lstStyle/>
          <a:p>
            <a:pPr eaLnBrk="0" hangingPunct="0"/>
            <a:r>
              <a:rPr lang="en-US" sz="4000" dirty="0">
                <a:solidFill>
                  <a:schemeClr val="tx1"/>
                </a:solidFill>
              </a:rPr>
              <a:t>Online Claims Entry Primary Claim </a:t>
            </a:r>
            <a:r>
              <a:rPr lang="en-US" sz="4000" i="1" dirty="0">
                <a:solidFill>
                  <a:schemeClr val="tx1"/>
                </a:solidFill>
              </a:rPr>
              <a:t>Continued</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40" y="1085850"/>
            <a:ext cx="11216640" cy="1920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0" y="3091815"/>
            <a:ext cx="11216640" cy="4663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29641" y="5828988"/>
            <a:ext cx="6349051" cy="1494901"/>
          </a:xfrm>
          <a:prstGeom prst="rect">
            <a:avLst/>
          </a:prstGeom>
          <a:noFill/>
          <a:ln w="22225">
            <a:solidFill>
              <a:srgbClr val="C00000"/>
            </a:solidFill>
          </a:ln>
        </p:spPr>
        <p:txBody>
          <a:bodyPr wrap="none" lIns="130622" tIns="130622" rIns="130622" bIns="130622" rtlCol="0">
            <a:spAutoFit/>
          </a:bodyPr>
          <a:lstStyle/>
          <a:p>
            <a:r>
              <a:rPr lang="en-US" sz="2000" dirty="0">
                <a:solidFill>
                  <a:srgbClr val="C00000"/>
                </a:solidFill>
                <a:latin typeface="+mn-lt"/>
              </a:rPr>
              <a:t>All fields with a Red Asterisk (*) are REQUIRED fields</a:t>
            </a:r>
          </a:p>
          <a:p>
            <a:endParaRPr lang="en-US" sz="2000" dirty="0">
              <a:solidFill>
                <a:srgbClr val="C00000"/>
              </a:solidFill>
              <a:latin typeface="+mn-lt"/>
            </a:endParaRPr>
          </a:p>
          <a:p>
            <a:r>
              <a:rPr lang="en-US" sz="2000" dirty="0">
                <a:solidFill>
                  <a:srgbClr val="C00000"/>
                </a:solidFill>
                <a:latin typeface="+mn-lt"/>
              </a:rPr>
              <a:t>Diagnosis codes do not require a period(.)</a:t>
            </a:r>
          </a:p>
          <a:p>
            <a:r>
              <a:rPr lang="en-US" sz="2000" dirty="0">
                <a:solidFill>
                  <a:srgbClr val="C00000"/>
                </a:solidFill>
                <a:latin typeface="+mn-lt"/>
              </a:rPr>
              <a:t>Only enter the numeric value</a:t>
            </a:r>
          </a:p>
        </p:txBody>
      </p:sp>
    </p:spTree>
    <p:extLst>
      <p:ext uri="{BB962C8B-B14F-4D97-AF65-F5344CB8AC3E}">
        <p14:creationId xmlns:p14="http://schemas.microsoft.com/office/powerpoint/2010/main" val="26100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14464" y="7462521"/>
            <a:ext cx="3413760" cy="438150"/>
          </a:xfrm>
        </p:spPr>
        <p:txBody>
          <a:bodyPr/>
          <a:lstStyle/>
          <a:p>
            <a:fld id="{CACB3E39-5571-0247-86B7-EF41C2ABA1DB}" type="slidenum">
              <a:rPr lang="en-US" smtClean="0">
                <a:solidFill>
                  <a:srgbClr val="AAAFB9"/>
                </a:solidFill>
              </a:rPr>
              <a:pPr/>
              <a:t>17</a:t>
            </a:fld>
            <a:endParaRPr lang="en-US" dirty="0">
              <a:solidFill>
                <a:srgbClr val="AAAFB9"/>
              </a:solidFill>
            </a:endParaRPr>
          </a:p>
        </p:txBody>
      </p:sp>
      <p:sp>
        <p:nvSpPr>
          <p:cNvPr id="7" name="Rectangle 2"/>
          <p:cNvSpPr>
            <a:spLocks noGrp="1" noChangeArrowheads="1"/>
          </p:cNvSpPr>
          <p:nvPr>
            <p:ph type="title"/>
          </p:nvPr>
        </p:nvSpPr>
        <p:spPr>
          <a:xfrm>
            <a:off x="688626" y="908050"/>
            <a:ext cx="11760200" cy="1228725"/>
          </a:xfrm>
        </p:spPr>
        <p:txBody>
          <a:bodyPr/>
          <a:lstStyle/>
          <a:p>
            <a:pPr eaLnBrk="0" hangingPunct="0"/>
            <a:r>
              <a:rPr lang="en-US" sz="4400" dirty="0">
                <a:solidFill>
                  <a:schemeClr val="tx1"/>
                </a:solidFill>
              </a:rPr>
              <a:t>Online Claims Entry Primary Claim </a:t>
            </a:r>
            <a:r>
              <a:rPr lang="en-US" sz="4400" i="1" dirty="0">
                <a:solidFill>
                  <a:schemeClr val="tx1"/>
                </a:solidFill>
              </a:rPr>
              <a:t>Continued</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71" y="2229154"/>
            <a:ext cx="12466320" cy="36633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122321" y="2770657"/>
            <a:ext cx="3971862" cy="663905"/>
          </a:xfrm>
          <a:prstGeom prst="rect">
            <a:avLst/>
          </a:prstGeom>
          <a:solidFill>
            <a:schemeClr val="bg1"/>
          </a:solidFill>
          <a:ln w="19050">
            <a:solidFill>
              <a:srgbClr val="C00000"/>
            </a:solidFill>
          </a:ln>
        </p:spPr>
        <p:txBody>
          <a:bodyPr wrap="none" lIns="130622" tIns="130622" rIns="130622" bIns="130622" rtlCol="0">
            <a:spAutoFit/>
          </a:bodyPr>
          <a:lstStyle/>
          <a:p>
            <a:r>
              <a:rPr lang="en-US" dirty="0">
                <a:solidFill>
                  <a:srgbClr val="C00000"/>
                </a:solidFill>
                <a:latin typeface="+mn-lt"/>
              </a:rPr>
              <a:t>Indicate the Total Charge</a:t>
            </a:r>
          </a:p>
        </p:txBody>
      </p:sp>
      <p:cxnSp>
        <p:nvCxnSpPr>
          <p:cNvPr id="16" name="Straight Arrow Connector 15"/>
          <p:cNvCxnSpPr/>
          <p:nvPr/>
        </p:nvCxnSpPr>
        <p:spPr bwMode="auto">
          <a:xfrm flipH="1">
            <a:off x="4887881" y="3011170"/>
            <a:ext cx="1234441"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8" name="TextBox 17"/>
          <p:cNvSpPr txBox="1"/>
          <p:nvPr/>
        </p:nvSpPr>
        <p:spPr>
          <a:xfrm>
            <a:off x="774737" y="3952204"/>
            <a:ext cx="430508" cy="663905"/>
          </a:xfrm>
          <a:prstGeom prst="rect">
            <a:avLst/>
          </a:prstGeom>
          <a:noFill/>
        </p:spPr>
        <p:txBody>
          <a:bodyPr wrap="none" lIns="130622" tIns="130622" rIns="130622" bIns="130622" rtlCol="0">
            <a:spAutoFit/>
          </a:bodyPr>
          <a:lstStyle/>
          <a:p>
            <a:r>
              <a:rPr lang="en-US" dirty="0">
                <a:latin typeface="+mn-lt"/>
              </a:rPr>
              <a:t>x</a:t>
            </a:r>
          </a:p>
        </p:txBody>
      </p:sp>
      <p:sp>
        <p:nvSpPr>
          <p:cNvPr id="19" name="Right Arrow 18"/>
          <p:cNvSpPr/>
          <p:nvPr/>
        </p:nvSpPr>
        <p:spPr bwMode="auto">
          <a:xfrm>
            <a:off x="300744" y="4224140"/>
            <a:ext cx="426720" cy="12003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sp>
        <p:nvSpPr>
          <p:cNvPr id="20" name="TextBox 19"/>
          <p:cNvSpPr txBox="1"/>
          <p:nvPr/>
        </p:nvSpPr>
        <p:spPr>
          <a:xfrm>
            <a:off x="2811431" y="4904741"/>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a:solidFill>
                  <a:srgbClr val="C00000"/>
                </a:solidFill>
                <a:latin typeface="+mn-lt"/>
              </a:rPr>
              <a:t>Verify Total Charge is correct </a:t>
            </a:r>
          </a:p>
          <a:p>
            <a:pPr algn="ctr"/>
            <a:r>
              <a:rPr lang="en-US" sz="2000" dirty="0">
                <a:solidFill>
                  <a:srgbClr val="C00000"/>
                </a:solidFill>
                <a:latin typeface="+mn-lt"/>
              </a:rPr>
              <a:t>   If Total </a:t>
            </a:r>
            <a:r>
              <a:rPr lang="en-US" sz="2000" dirty="0">
                <a:solidFill>
                  <a:srgbClr val="C00000"/>
                </a:solidFill>
              </a:rPr>
              <a:t>charge</a:t>
            </a:r>
            <a:r>
              <a:rPr lang="en-US" sz="2000" dirty="0">
                <a:solidFill>
                  <a:srgbClr val="C00000"/>
                </a:solidFill>
                <a:latin typeface="+mn-lt"/>
              </a:rPr>
              <a:t> is missing or does not match up with the line item provided on the claim, the claim will deny or post additional edits. </a:t>
            </a:r>
          </a:p>
        </p:txBody>
      </p:sp>
    </p:spTree>
    <p:extLst>
      <p:ext uri="{BB962C8B-B14F-4D97-AF65-F5344CB8AC3E}">
        <p14:creationId xmlns:p14="http://schemas.microsoft.com/office/powerpoint/2010/main" val="37588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20312" y="3175000"/>
            <a:ext cx="10190988" cy="1371600"/>
          </a:xfrm>
          <a:solidFill>
            <a:schemeClr val="bg1"/>
          </a:solidFill>
        </p:spPr>
        <p:txBody>
          <a:bodyPr/>
          <a:lstStyle/>
          <a:p>
            <a:r>
              <a:rPr lang="en-US" dirty="0"/>
              <a:t>Medicaid Third Party Liability (TPL) Claim</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23487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426211"/>
            <a:ext cx="13581063" cy="969645"/>
          </a:xfrm>
        </p:spPr>
        <p:txBody>
          <a:bodyPr/>
          <a:lstStyle/>
          <a:p>
            <a:r>
              <a:rPr lang="en-US" sz="4400" dirty="0"/>
              <a:t>Third Party Liability (TPL) Tips</a:t>
            </a:r>
          </a:p>
        </p:txBody>
      </p:sp>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19</a:t>
            </a:fld>
            <a:endParaRPr lang="en-US" dirty="0"/>
          </a:p>
        </p:txBody>
      </p:sp>
      <p:sp>
        <p:nvSpPr>
          <p:cNvPr id="7" name="Rectangle 3"/>
          <p:cNvSpPr txBox="1">
            <a:spLocks noChangeArrowheads="1"/>
          </p:cNvSpPr>
          <p:nvPr/>
        </p:nvSpPr>
        <p:spPr>
          <a:xfrm>
            <a:off x="657225" y="2397126"/>
            <a:ext cx="7696200" cy="30480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rPr>
              <a:t>TPL is commercial insurance</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rPr>
              <a:t>TPL must be billed primary to Medicaid unless it is a tribal</a:t>
            </a:r>
            <a:r>
              <a:rPr kumimoji="0" lang="en-US" sz="2000" b="0" i="0" u="none" strike="noStrike" kern="1200" cap="none" spc="0" normalizeH="0" noProof="0" dirty="0">
                <a:ln>
                  <a:noFill/>
                </a:ln>
                <a:solidFill>
                  <a:schemeClr val="tx1"/>
                </a:solidFill>
                <a:effectLst/>
                <a:uLnTx/>
                <a:uFillTx/>
                <a:latin typeface="Arial"/>
                <a:ea typeface="+mn-ea"/>
                <a:cs typeface="Times New Roman" pitchFamily="18" charset="0"/>
              </a:rPr>
              <a:t> self insured policy</a:t>
            </a:r>
            <a:endPar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endParaRP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rPr>
              <a:t>Medicaid does not consider Medicare TPL</a:t>
            </a:r>
          </a:p>
        </p:txBody>
      </p:sp>
      <p:sp>
        <p:nvSpPr>
          <p:cNvPr id="8" name="Slide Number Placeholder 3"/>
          <p:cNvSpPr txBox="1">
            <a:spLocks/>
          </p:cNvSpPr>
          <p:nvPr/>
        </p:nvSpPr>
        <p:spPr>
          <a:xfrm>
            <a:off x="9066847" y="6863717"/>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Tree>
    <p:extLst>
      <p:ext uri="{BB962C8B-B14F-4D97-AF65-F5344CB8AC3E}">
        <p14:creationId xmlns:p14="http://schemas.microsoft.com/office/powerpoint/2010/main" val="174256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9" name="Rectangle 2"/>
          <p:cNvSpPr>
            <a:spLocks noGrp="1" noChangeArrowheads="1"/>
          </p:cNvSpPr>
          <p:nvPr>
            <p:ph type="title"/>
          </p:nvPr>
        </p:nvSpPr>
        <p:spPr>
          <a:xfrm>
            <a:off x="625474" y="1378403"/>
            <a:ext cx="9890125" cy="725488"/>
          </a:xfrm>
          <a:noFill/>
        </p:spPr>
        <p:txBody>
          <a:bodyPr/>
          <a:lstStyle/>
          <a:p>
            <a:r>
              <a:rPr lang="en-US" sz="4400" dirty="0">
                <a:latin typeface="Arial" panose="020B0604020202020204" pitchFamily="34" charset="0"/>
                <a:cs typeface="Arial" panose="020B0604020202020204" pitchFamily="34" charset="0"/>
              </a:rPr>
              <a:t>Purpose</a:t>
            </a:r>
          </a:p>
        </p:txBody>
      </p:sp>
      <p:sp>
        <p:nvSpPr>
          <p:cNvPr id="10" name="Rectangle 3"/>
          <p:cNvSpPr txBox="1">
            <a:spLocks noChangeArrowheads="1"/>
          </p:cNvSpPr>
          <p:nvPr/>
        </p:nvSpPr>
        <p:spPr bwMode="auto">
          <a:xfrm>
            <a:off x="625474" y="2411412"/>
            <a:ext cx="9077924"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purpose of this workshop is to </a:t>
            </a:r>
            <a:r>
              <a:rPr lang="en-US" sz="2000" kern="0" dirty="0">
                <a:solidFill>
                  <a:srgbClr val="000000"/>
                </a:solidFill>
              </a:rPr>
              <a:t>provide an overview on verifying eligibility, submitting claims, adjustments and voids using the New Mexico Medicaid Portal as well as discussing NM Medicaid policy and resources for IHS/Tribal 638 facilities.</a:t>
            </a:r>
            <a:endParaRPr lang="en-US" sz="2000" kern="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a:t>IHS/Tribal 638 Workshop</a:t>
            </a:r>
            <a:endParaRPr lang="en-US" dirty="0"/>
          </a:p>
        </p:txBody>
      </p:sp>
      <p:sp>
        <p:nvSpPr>
          <p:cNvPr id="3" name="Slide Number Placeholder 2"/>
          <p:cNvSpPr>
            <a:spLocks noGrp="1"/>
          </p:cNvSpPr>
          <p:nvPr>
            <p:ph type="sldNum" sz="quarter" idx="12"/>
          </p:nvPr>
        </p:nvSpPr>
        <p:spPr/>
        <p:txBody>
          <a:bodyPr/>
          <a:lstStyle/>
          <a:p>
            <a:fld id="{CACB3E39-5571-0247-86B7-EF41C2ABA1DB}" type="slidenum">
              <a:rPr lang="en-US" smtClean="0"/>
              <a:pPr/>
              <a:t>2</a:t>
            </a:fld>
            <a:endParaRPr lang="en-US" dirty="0"/>
          </a:p>
        </p:txBody>
      </p:sp>
    </p:spTree>
    <p:extLst>
      <p:ext uri="{BB962C8B-B14F-4D97-AF65-F5344CB8AC3E}">
        <p14:creationId xmlns:p14="http://schemas.microsoft.com/office/powerpoint/2010/main" val="9390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379268"/>
            <a:ext cx="13581063" cy="993775"/>
          </a:xfrm>
        </p:spPr>
        <p:txBody>
          <a:bodyPr/>
          <a:lstStyle/>
          <a:p>
            <a:r>
              <a:rPr lang="en-US" sz="4400" dirty="0"/>
              <a:t>Third Party Liability (TPL) Tips </a:t>
            </a:r>
            <a:r>
              <a:rPr lang="en-US" sz="4400" i="1" dirty="0"/>
              <a:t>Continued</a:t>
            </a:r>
            <a:endParaRPr lang="en-US" sz="4400" dirty="0"/>
          </a:p>
        </p:txBody>
      </p:sp>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20</a:t>
            </a:fld>
            <a:endParaRPr lang="en-US" dirty="0"/>
          </a:p>
        </p:txBody>
      </p:sp>
      <p:sp>
        <p:nvSpPr>
          <p:cNvPr id="9" name="Rectangle 3"/>
          <p:cNvSpPr txBox="1">
            <a:spLocks noChangeArrowheads="1"/>
          </p:cNvSpPr>
          <p:nvPr/>
        </p:nvSpPr>
        <p:spPr>
          <a:xfrm>
            <a:off x="676275" y="2255523"/>
            <a:ext cx="7772400" cy="5410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90000"/>
              </a:lnSpc>
              <a:spcBef>
                <a:spcPts val="0"/>
              </a:spcBef>
              <a:spcAft>
                <a:spcPct val="4000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endParaRP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mn-cs"/>
              </a:rPr>
              <a:t>Attach the TPL EOB showing the payment/denial with the claim.</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mn-cs"/>
              </a:rPr>
              <a:t>Always include the explanation page of the EOB along with the page of the EOB that shows payment/denial.</a:t>
            </a:r>
          </a:p>
          <a:p>
            <a:pPr marL="0" marR="0" lvl="0" indent="0" algn="just" defTabSz="457200" rtl="0" eaLnBrk="1" fontAlgn="auto" latinLnBrk="0" hangingPunct="1">
              <a:lnSpc>
                <a:spcPct val="90000"/>
              </a:lnSpc>
              <a:spcBef>
                <a:spcPts val="0"/>
              </a:spcBef>
              <a:spcAft>
                <a:spcPts val="0"/>
              </a:spcAft>
              <a:buClr>
                <a:srgbClr val="003366"/>
              </a:buClr>
              <a:buSzTx/>
              <a:buFont typeface="Arial"/>
              <a:buNone/>
              <a:tabLst/>
              <a:defRPr/>
            </a:pPr>
            <a:endParaRPr kumimoji="0" lang="en-US" sz="2000" b="0" i="0" u="none" strike="noStrike" kern="1200" cap="none" spc="0" normalizeH="0" baseline="0" noProof="0" dirty="0">
              <a:ln>
                <a:noFill/>
              </a:ln>
              <a:solidFill>
                <a:srgbClr val="34BCBA"/>
              </a:solidFill>
              <a:effectLst/>
              <a:uLnTx/>
              <a:uFillTx/>
              <a:latin typeface="Arial"/>
              <a:ea typeface="+mn-ea"/>
              <a:cs typeface="+mn-cs"/>
            </a:endParaRPr>
          </a:p>
        </p:txBody>
      </p:sp>
    </p:spTree>
    <p:extLst>
      <p:ext uri="{BB962C8B-B14F-4D97-AF65-F5344CB8AC3E}">
        <p14:creationId xmlns:p14="http://schemas.microsoft.com/office/powerpoint/2010/main" val="30000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760"/>
            <a:ext cx="12717332" cy="1371600"/>
          </a:xfrm>
        </p:spPr>
        <p:txBody>
          <a:bodyPr/>
          <a:lstStyle/>
          <a:p>
            <a:pPr algn="l"/>
            <a:r>
              <a:rPr lang="en-US" sz="4000" dirty="0"/>
              <a:t>Third Party Liability (TPL) C</a:t>
            </a:r>
            <a:r>
              <a:rPr lang="en-US" sz="4000" i="1" dirty="0"/>
              <a:t>ontinued</a:t>
            </a:r>
            <a:endParaRPr lang="en-US" sz="4000" dirty="0"/>
          </a:p>
        </p:txBody>
      </p:sp>
      <p:sp>
        <p:nvSpPr>
          <p:cNvPr id="3" name="Date Placeholder 2"/>
          <p:cNvSpPr>
            <a:spLocks noGrp="1"/>
          </p:cNvSpPr>
          <p:nvPr>
            <p:ph type="dt" sz="half" idx="2"/>
          </p:nvPr>
        </p:nvSpPr>
        <p:spPr>
          <a:xfrm>
            <a:off x="1926112" y="7756330"/>
            <a:ext cx="3218688" cy="438150"/>
          </a:xfrm>
        </p:spPr>
        <p:txBody>
          <a:bodyPr/>
          <a:lstStyle/>
          <a:p>
            <a:pPr>
              <a:defRPr/>
            </a:pPr>
            <a:r>
              <a:rPr lang="en-US" dirty="0"/>
              <a:t>11/09/2017</a:t>
            </a:r>
          </a:p>
        </p:txBody>
      </p:sp>
      <p:cxnSp>
        <p:nvCxnSpPr>
          <p:cNvPr id="5" name="Straight Arrow Connector 4"/>
          <p:cNvCxnSpPr/>
          <p:nvPr/>
        </p:nvCxnSpPr>
        <p:spPr>
          <a:xfrm flipH="1">
            <a:off x="4193689" y="3921118"/>
            <a:ext cx="385303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315200" y="3576918"/>
            <a:ext cx="73152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5" descr="Machine generated alternative text:&#10;Other Insurance Info &#10;Please identity if there is another health benefit plan whether ser,aces were paid or denied: &#10;Medicare &#10;Medicare Advantage &#10;Medicare but benefits have been exhausted or claim is for medical equipment, supplies, or oxygen, or other ser,ace that &#10;Medicare does not cover &#10;PPO/HMO (Other than a Medicaid Managed Care Organization) &#10;Other insurance &#10;Workers' Compensation &#10;None &#10;Medicare Claim Number: &#10;m m/dd/ccn &#10;*Other payer payment or denial date &#10;The following are not considered other health plans or insurance for New Mexico Medicaid recipients You do not need to report &#10;coverage of a Medicaid contracted Managed Care Organization, LH S or a Medicaid/Medicaid Fiscal Ag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36" y="1181528"/>
            <a:ext cx="10972800" cy="6010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7815733" y="3489016"/>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indicate whether the Primary Insurance us a PPO/HMO or other insurance by selecting the appropriate option</a:t>
            </a:r>
            <a:endParaRPr lang="en-US" sz="2000" dirty="0">
              <a:latin typeface="Arial" charset="0"/>
            </a:endParaRPr>
          </a:p>
        </p:txBody>
      </p:sp>
      <p:sp>
        <p:nvSpPr>
          <p:cNvPr id="11" name="Rectangle 15"/>
          <p:cNvSpPr>
            <a:spLocks noChangeArrowheads="1"/>
          </p:cNvSpPr>
          <p:nvPr/>
        </p:nvSpPr>
        <p:spPr bwMode="auto">
          <a:xfrm>
            <a:off x="7761642" y="5217291"/>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where TPL is primary payer, be sure to fill in all required primary and secondary payer information</a:t>
            </a:r>
            <a:endParaRPr lang="en-US" sz="2000" dirty="0">
              <a:latin typeface="Arial" charset="0"/>
            </a:endParaRPr>
          </a:p>
        </p:txBody>
      </p:sp>
      <p:cxnSp>
        <p:nvCxnSpPr>
          <p:cNvPr id="6" name="Straight Arrow Connector 5"/>
          <p:cNvCxnSpPr/>
          <p:nvPr/>
        </p:nvCxnSpPr>
        <p:spPr>
          <a:xfrm flipH="1">
            <a:off x="6506262" y="3903607"/>
            <a:ext cx="130947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79506" y="4294597"/>
            <a:ext cx="483622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522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842" y="472096"/>
            <a:ext cx="9362414" cy="808994"/>
          </a:xfrm>
          <a:prstGeom prst="rect">
            <a:avLst/>
          </a:prstGeom>
        </p:spPr>
        <p:txBody>
          <a:bodyPr wrap="none" lIns="130609" tIns="65305" rIns="130609" bIns="65305">
            <a:spAutoFit/>
          </a:bodyPr>
          <a:lstStyle/>
          <a:p>
            <a:r>
              <a:rPr lang="en-US" sz="4400" dirty="0"/>
              <a:t>Third Party Liability (TPL) C</a:t>
            </a:r>
            <a:r>
              <a:rPr lang="en-US" sz="4400" i="1" dirty="0"/>
              <a:t>ontinued</a:t>
            </a:r>
            <a:endParaRPr lang="en-US" sz="4400" dirty="0">
              <a:latin typeface="+mj-lt"/>
            </a:endParaRP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pic>
        <p:nvPicPr>
          <p:cNvPr id="2" name="Picture 4" descr="Machine generated alternative text:&#10;Does the Claim have Attachments? @ &#10;Each attachment may have a maximum size of 5 MB. It's recommended to attach PDF, JPG, TIF, PMG, and Word document &#10;files. Please do not attach ZIP files, PowerPoint, Excel or password-protected files. &#10;Attachment 1 &#10;Attachment 2 &#10;Attachment 3 &#10;Attachment 4 &#10;Attachment 5 &#10;Select &#10;Select &#10;Select &#10;Select &#10;Sel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9" y="1818527"/>
            <a:ext cx="10847251" cy="5788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8"/>
          <p:cNvSpPr txBox="1">
            <a:spLocks noChangeArrowheads="1"/>
          </p:cNvSpPr>
          <p:nvPr/>
        </p:nvSpPr>
        <p:spPr bwMode="auto">
          <a:xfrm>
            <a:off x="11295150" y="3811561"/>
            <a:ext cx="2900680" cy="159382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Attach a copy of the EOB</a:t>
            </a:r>
          </a:p>
          <a:p>
            <a:r>
              <a:rPr lang="en-US" sz="1900" dirty="0">
                <a:solidFill>
                  <a:srgbClr val="C00000"/>
                </a:solidFill>
              </a:rPr>
              <a:t>along with the explanation</a:t>
            </a:r>
          </a:p>
          <a:p>
            <a:r>
              <a:rPr lang="en-US" sz="1900" dirty="0">
                <a:solidFill>
                  <a:srgbClr val="C00000"/>
                </a:solidFill>
              </a:rPr>
              <a:t>of denials page</a:t>
            </a:r>
          </a:p>
        </p:txBody>
      </p:sp>
    </p:spTree>
    <p:extLst>
      <p:ext uri="{BB962C8B-B14F-4D97-AF65-F5344CB8AC3E}">
        <p14:creationId xmlns:p14="http://schemas.microsoft.com/office/powerpoint/2010/main" val="18108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354573"/>
            <a:ext cx="13581063" cy="771525"/>
          </a:xfrm>
        </p:spPr>
        <p:txBody>
          <a:bodyPr/>
          <a:lstStyle/>
          <a:p>
            <a:r>
              <a:rPr lang="en-US" sz="4400" dirty="0"/>
              <a:t>Third Party Liability (TPL</a:t>
            </a:r>
            <a:r>
              <a:rPr lang="en-US" sz="4400"/>
              <a:t>) C</a:t>
            </a:r>
            <a:r>
              <a:rPr lang="en-US" sz="4400" i="1"/>
              <a:t>ontinued</a:t>
            </a:r>
            <a:endParaRPr lang="en-US" sz="4400"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23</a:t>
            </a:fld>
            <a:endParaRPr lang="en-US"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3047" y="2405498"/>
            <a:ext cx="12740640" cy="29489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854667" y="2579370"/>
            <a:ext cx="4513998"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a:solidFill>
                  <a:srgbClr val="C00000"/>
                </a:solidFill>
                <a:latin typeface="+mj-lt"/>
              </a:rPr>
              <a:t>Indicate the Total charge or OMB rate</a:t>
            </a:r>
          </a:p>
        </p:txBody>
      </p:sp>
      <p:sp>
        <p:nvSpPr>
          <p:cNvPr id="18" name="Rectangle 10"/>
          <p:cNvSpPr>
            <a:spLocks noChangeArrowheads="1"/>
          </p:cNvSpPr>
          <p:nvPr/>
        </p:nvSpPr>
        <p:spPr bwMode="auto">
          <a:xfrm>
            <a:off x="5874987" y="3227385"/>
            <a:ext cx="2236679"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r>
              <a:rPr lang="en-US" sz="2000" dirty="0">
                <a:solidFill>
                  <a:srgbClr val="C00000"/>
                </a:solidFill>
              </a:rPr>
              <a:t>TPL Payment</a:t>
            </a:r>
          </a:p>
        </p:txBody>
      </p:sp>
      <p:sp>
        <p:nvSpPr>
          <p:cNvPr id="19" name="Rectangle 10"/>
          <p:cNvSpPr>
            <a:spLocks noChangeArrowheads="1"/>
          </p:cNvSpPr>
          <p:nvPr/>
        </p:nvSpPr>
        <p:spPr bwMode="auto">
          <a:xfrm>
            <a:off x="5853364" y="3684198"/>
            <a:ext cx="6583680" cy="45720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r>
              <a:rPr lang="en-US" sz="2000" dirty="0">
                <a:solidFill>
                  <a:srgbClr val="C00000"/>
                </a:solidFill>
              </a:rPr>
              <a:t>Difference between Total charge and TPL Payment</a:t>
            </a:r>
          </a:p>
        </p:txBody>
      </p:sp>
      <p:cxnSp>
        <p:nvCxnSpPr>
          <p:cNvPr id="20" name="Straight Arrow Connector 19"/>
          <p:cNvCxnSpPr/>
          <p:nvPr/>
        </p:nvCxnSpPr>
        <p:spPr bwMode="auto">
          <a:xfrm flipH="1">
            <a:off x="4972652" y="3150942"/>
            <a:ext cx="146304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21" name="Straight Arrow Connector 20"/>
          <p:cNvCxnSpPr>
            <a:stCxn id="18" idx="1"/>
          </p:cNvCxnSpPr>
          <p:nvPr/>
        </p:nvCxnSpPr>
        <p:spPr bwMode="auto">
          <a:xfrm flipH="1">
            <a:off x="4992973" y="3410265"/>
            <a:ext cx="882014"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23" name="Straight Arrow Connector 22"/>
          <p:cNvCxnSpPr/>
          <p:nvPr/>
        </p:nvCxnSpPr>
        <p:spPr bwMode="auto">
          <a:xfrm flipH="1">
            <a:off x="5025960" y="3854686"/>
            <a:ext cx="826802"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33" name="TextBox 32"/>
          <p:cNvSpPr txBox="1"/>
          <p:nvPr/>
        </p:nvSpPr>
        <p:spPr>
          <a:xfrm>
            <a:off x="2899335" y="4648201"/>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Verify Total Charge is correct, If total charge is missing or does not match up with the line item provided on the claim, the claim will deny or post additional edits.</a:t>
            </a:r>
          </a:p>
        </p:txBody>
      </p:sp>
      <p:sp>
        <p:nvSpPr>
          <p:cNvPr id="34" name="TextBox 33"/>
          <p:cNvSpPr txBox="1"/>
          <p:nvPr/>
        </p:nvSpPr>
        <p:spPr>
          <a:xfrm>
            <a:off x="822142" y="3809445"/>
            <a:ext cx="430508" cy="663905"/>
          </a:xfrm>
          <a:prstGeom prst="rect">
            <a:avLst/>
          </a:prstGeom>
          <a:noFill/>
        </p:spPr>
        <p:txBody>
          <a:bodyPr wrap="none" lIns="130622" tIns="130622" rIns="130622" bIns="130622" rtlCol="0">
            <a:spAutoFit/>
          </a:bodyPr>
          <a:lstStyle/>
          <a:p>
            <a:pPr lvl="0"/>
            <a:r>
              <a:rPr lang="en-US" dirty="0">
                <a:solidFill>
                  <a:prstClr val="black"/>
                </a:solidFill>
              </a:rPr>
              <a:t>x</a:t>
            </a:r>
          </a:p>
        </p:txBody>
      </p:sp>
    </p:spTree>
    <p:extLst>
      <p:ext uri="{BB962C8B-B14F-4D97-AF65-F5344CB8AC3E}">
        <p14:creationId xmlns:p14="http://schemas.microsoft.com/office/powerpoint/2010/main" val="137924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19500" y="3327400"/>
            <a:ext cx="11010900" cy="1371600"/>
          </a:xfrm>
          <a:solidFill>
            <a:schemeClr val="bg1"/>
          </a:solidFill>
        </p:spPr>
        <p:txBody>
          <a:bodyPr/>
          <a:lstStyle/>
          <a:p>
            <a:r>
              <a:rPr lang="en-US" dirty="0"/>
              <a:t>Medicare Primary Claims (Crossovers)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2873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51514" y="8385573"/>
            <a:ext cx="3413760" cy="438150"/>
          </a:xfrm>
        </p:spPr>
        <p:txBody>
          <a:bodyPr/>
          <a:lstStyle/>
          <a:p>
            <a:fld id="{CACB3E39-5571-0247-86B7-EF41C2ABA1DB}" type="slidenum">
              <a:rPr lang="en-US" smtClean="0">
                <a:solidFill>
                  <a:srgbClr val="AAAFB9"/>
                </a:solidFill>
              </a:rPr>
              <a:pPr/>
              <a:t>25</a:t>
            </a:fld>
            <a:endParaRPr lang="en-US" dirty="0">
              <a:solidFill>
                <a:srgbClr val="AAAFB9"/>
              </a:solidFill>
            </a:endParaRPr>
          </a:p>
        </p:txBody>
      </p:sp>
      <p:sp>
        <p:nvSpPr>
          <p:cNvPr id="2" name="Title 1"/>
          <p:cNvSpPr>
            <a:spLocks noGrp="1"/>
          </p:cNvSpPr>
          <p:nvPr>
            <p:ph type="title"/>
          </p:nvPr>
        </p:nvSpPr>
        <p:spPr>
          <a:xfrm>
            <a:off x="677544" y="1038939"/>
            <a:ext cx="12103735" cy="1343025"/>
          </a:xfrm>
        </p:spPr>
        <p:txBody>
          <a:bodyPr/>
          <a:lstStyle/>
          <a:p>
            <a:r>
              <a:rPr lang="en-US" sz="4400" dirty="0"/>
              <a:t>Medicare Primary Claims </a:t>
            </a:r>
            <a:r>
              <a:rPr lang="en-US" sz="4400" i="1" dirty="0"/>
              <a:t>Continued</a:t>
            </a:r>
            <a:br>
              <a:rPr lang="en-US" sz="4400" dirty="0"/>
            </a:br>
            <a:endParaRPr lang="en-US" sz="4400" dirty="0"/>
          </a:p>
        </p:txBody>
      </p:sp>
      <p:sp>
        <p:nvSpPr>
          <p:cNvPr id="11" name="Slide Number Placeholder 3"/>
          <p:cNvSpPr txBox="1">
            <a:spLocks/>
          </p:cNvSpPr>
          <p:nvPr/>
        </p:nvSpPr>
        <p:spPr>
          <a:xfrm>
            <a:off x="8580776" y="7376776"/>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20" y="1883568"/>
            <a:ext cx="9982200" cy="5410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bwMode="auto">
          <a:xfrm>
            <a:off x="1056639" y="4454414"/>
            <a:ext cx="121920" cy="100582"/>
          </a:xfrm>
          <a:prstGeom prst="ellipse">
            <a:avLst/>
          </a:prstGeom>
          <a:solidFill>
            <a:schemeClr val="tx1"/>
          </a:solidFill>
          <a:ln w="9525" cap="flat" cmpd="sng" algn="ctr">
            <a:no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14" name="TextBox 13"/>
          <p:cNvSpPr txBox="1"/>
          <p:nvPr/>
        </p:nvSpPr>
        <p:spPr>
          <a:xfrm>
            <a:off x="4382134" y="4328440"/>
            <a:ext cx="6672601"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a:solidFill>
                  <a:srgbClr val="C00000"/>
                </a:solidFill>
                <a:latin typeface="+mn-lt"/>
              </a:rPr>
              <a:t>Indicate “Medicare” for Medicare Crossover submissions</a:t>
            </a:r>
          </a:p>
        </p:txBody>
      </p:sp>
      <p:cxnSp>
        <p:nvCxnSpPr>
          <p:cNvPr id="7" name="Straight Arrow Connector 6"/>
          <p:cNvCxnSpPr/>
          <p:nvPr/>
        </p:nvCxnSpPr>
        <p:spPr>
          <a:xfrm flipH="1">
            <a:off x="3232785" y="4513611"/>
            <a:ext cx="1155699"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91" y="1360715"/>
            <a:ext cx="9388307" cy="54953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3464" y="669887"/>
            <a:ext cx="12103735" cy="1343025"/>
          </a:xfrm>
        </p:spPr>
        <p:txBody>
          <a:bodyPr/>
          <a:lstStyle/>
          <a:p>
            <a:r>
              <a:rPr lang="en-US" sz="4400" dirty="0"/>
              <a:t>Medicare Primary Claims </a:t>
            </a:r>
            <a:r>
              <a:rPr lang="en-US" sz="4400" i="1" dirty="0"/>
              <a:t>Continued</a:t>
            </a:r>
            <a:br>
              <a:rPr lang="en-US" sz="3200" dirty="0"/>
            </a:br>
            <a:endParaRPr lang="en-US" sz="3200" dirty="0"/>
          </a:p>
        </p:txBody>
      </p:sp>
      <p:sp>
        <p:nvSpPr>
          <p:cNvPr id="11" name="Slide Number Placeholder 3"/>
          <p:cNvSpPr txBox="1">
            <a:spLocks/>
          </p:cNvSpPr>
          <p:nvPr/>
        </p:nvSpPr>
        <p:spPr>
          <a:xfrm>
            <a:off x="8541313" y="7100217"/>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
        <p:nvSpPr>
          <p:cNvPr id="15" name="TextBox 14"/>
          <p:cNvSpPr txBox="1"/>
          <p:nvPr/>
        </p:nvSpPr>
        <p:spPr>
          <a:xfrm>
            <a:off x="10723413" y="4590145"/>
            <a:ext cx="3712845" cy="1187125"/>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Attach a copy of the EOB</a:t>
            </a:r>
          </a:p>
          <a:p>
            <a:r>
              <a:rPr lang="en-US" sz="2000" dirty="0">
                <a:solidFill>
                  <a:srgbClr val="C00000"/>
                </a:solidFill>
                <a:latin typeface="+mn-lt"/>
              </a:rPr>
              <a:t>along with the explanation</a:t>
            </a:r>
          </a:p>
          <a:p>
            <a:r>
              <a:rPr lang="en-US" sz="2000" dirty="0">
                <a:solidFill>
                  <a:srgbClr val="C00000"/>
                </a:solidFill>
                <a:latin typeface="+mn-lt"/>
              </a:rPr>
              <a:t>of denials page</a:t>
            </a:r>
          </a:p>
        </p:txBody>
      </p:sp>
      <p:sp>
        <p:nvSpPr>
          <p:cNvPr id="17" name="Oval 16"/>
          <p:cNvSpPr/>
          <p:nvPr/>
        </p:nvSpPr>
        <p:spPr bwMode="auto">
          <a:xfrm>
            <a:off x="8800002" y="4835549"/>
            <a:ext cx="1017498" cy="348158"/>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cxnSp>
        <p:nvCxnSpPr>
          <p:cNvPr id="18" name="Straight Arrow Connector 17"/>
          <p:cNvCxnSpPr/>
          <p:nvPr/>
        </p:nvCxnSpPr>
        <p:spPr bwMode="auto">
          <a:xfrm flipH="1">
            <a:off x="9817500" y="5004384"/>
            <a:ext cx="905913"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5" name="Slide Number Placeholder 4"/>
          <p:cNvSpPr>
            <a:spLocks noGrp="1"/>
          </p:cNvSpPr>
          <p:nvPr>
            <p:ph type="sldNum" sz="quarter" idx="12"/>
          </p:nvPr>
        </p:nvSpPr>
        <p:spPr/>
        <p:txBody>
          <a:bodyPr/>
          <a:lstStyle/>
          <a:p>
            <a:fld id="{CACB3E39-5571-0247-86B7-EF41C2ABA1DB}" type="slidenum">
              <a:rPr lang="en-US" smtClean="0"/>
              <a:pPr/>
              <a:t>26</a:t>
            </a:fld>
            <a:endParaRPr lang="en-US" dirty="0"/>
          </a:p>
        </p:txBody>
      </p:sp>
    </p:spTree>
    <p:extLst>
      <p:ext uri="{BB962C8B-B14F-4D97-AF65-F5344CB8AC3E}">
        <p14:creationId xmlns:p14="http://schemas.microsoft.com/office/powerpoint/2010/main" val="128597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28017" y="387436"/>
            <a:ext cx="13459968" cy="987552"/>
          </a:xfrm>
        </p:spPr>
        <p:txBody>
          <a:bodyPr/>
          <a:lstStyle/>
          <a:p>
            <a:pPr algn="l"/>
            <a:r>
              <a:rPr lang="en-US" sz="4400" dirty="0"/>
              <a:t>Medicare Primary Claims </a:t>
            </a:r>
            <a:r>
              <a:rPr lang="en-US" sz="4400" i="1" dirty="0"/>
              <a:t>Continued</a:t>
            </a:r>
            <a:endParaRPr lang="en-US" sz="4400" dirty="0"/>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Other Insurance Information can be input at the line item level here</a:t>
            </a: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64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58" y="1238285"/>
            <a:ext cx="12103735" cy="1343025"/>
          </a:xfrm>
        </p:spPr>
        <p:txBody>
          <a:bodyPr/>
          <a:lstStyle/>
          <a:p>
            <a:r>
              <a:rPr lang="en-US" sz="4400" dirty="0"/>
              <a:t>Medicare Primary Claims </a:t>
            </a:r>
            <a:r>
              <a:rPr lang="en-US" sz="4400" i="1" dirty="0"/>
              <a:t>Continued</a:t>
            </a:r>
            <a:br>
              <a:rPr lang="en-US" sz="3200" dirty="0"/>
            </a:br>
            <a:endParaRPr lang="en-US" sz="32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53" y="2009329"/>
            <a:ext cx="10241280" cy="5029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887747" y="2329382"/>
            <a:ext cx="5754501" cy="87934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Indicate Total charge for Medicare primary claims</a:t>
            </a:r>
          </a:p>
        </p:txBody>
      </p:sp>
      <p:sp>
        <p:nvSpPr>
          <p:cNvPr id="16" name="TextBox 15"/>
          <p:cNvSpPr txBox="1"/>
          <p:nvPr/>
        </p:nvSpPr>
        <p:spPr>
          <a:xfrm>
            <a:off x="4887749" y="3208730"/>
            <a:ext cx="4707576"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a:solidFill>
                  <a:srgbClr val="C00000"/>
                </a:solidFill>
                <a:latin typeface="+mn-lt"/>
              </a:rPr>
              <a:t>Leave the Prior Payment Amount blank</a:t>
            </a:r>
          </a:p>
        </p:txBody>
      </p:sp>
      <p:sp>
        <p:nvSpPr>
          <p:cNvPr id="17" name="TextBox 16"/>
          <p:cNvSpPr txBox="1"/>
          <p:nvPr/>
        </p:nvSpPr>
        <p:spPr>
          <a:xfrm>
            <a:off x="792798" y="4407722"/>
            <a:ext cx="486613" cy="663905"/>
          </a:xfrm>
          <a:prstGeom prst="rect">
            <a:avLst/>
          </a:prstGeom>
          <a:noFill/>
        </p:spPr>
        <p:txBody>
          <a:bodyPr wrap="none" lIns="130622" tIns="130622" rIns="130622" bIns="130622" rtlCol="0">
            <a:spAutoFit/>
          </a:bodyPr>
          <a:lstStyle/>
          <a:p>
            <a:r>
              <a:rPr lang="en-US" b="1" dirty="0">
                <a:solidFill>
                  <a:schemeClr val="tx1"/>
                </a:solidFill>
                <a:latin typeface="+mn-lt"/>
              </a:rPr>
              <a:t>X</a:t>
            </a:r>
          </a:p>
        </p:txBody>
      </p:sp>
      <p:sp>
        <p:nvSpPr>
          <p:cNvPr id="11" name="Rectangle 10"/>
          <p:cNvSpPr/>
          <p:nvPr/>
        </p:nvSpPr>
        <p:spPr>
          <a:xfrm>
            <a:off x="4730434" y="591873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cxnSp>
        <p:nvCxnSpPr>
          <p:cNvPr id="12" name="Straight Connector 11"/>
          <p:cNvCxnSpPr/>
          <p:nvPr/>
        </p:nvCxnSpPr>
        <p:spPr>
          <a:xfrm flipH="1" flipV="1">
            <a:off x="1196658" y="4881598"/>
            <a:ext cx="3533776" cy="1329265"/>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Right Arrow 13"/>
          <p:cNvSpPr/>
          <p:nvPr/>
        </p:nvSpPr>
        <p:spPr bwMode="auto">
          <a:xfrm>
            <a:off x="366078" y="4619641"/>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3" name="TextBox 12"/>
          <p:cNvSpPr txBox="1"/>
          <p:nvPr/>
        </p:nvSpPr>
        <p:spPr>
          <a:xfrm>
            <a:off x="4887749" y="3836150"/>
            <a:ext cx="5502858"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a:solidFill>
                  <a:srgbClr val="C00000"/>
                </a:solidFill>
                <a:latin typeface="+mn-lt"/>
              </a:rPr>
              <a:t>Co-Pay, Deductible and Co-Insurance Amount</a:t>
            </a:r>
          </a:p>
        </p:txBody>
      </p:sp>
      <p:sp>
        <p:nvSpPr>
          <p:cNvPr id="4" name="Slide Number Placeholder 3"/>
          <p:cNvSpPr>
            <a:spLocks noGrp="1"/>
          </p:cNvSpPr>
          <p:nvPr>
            <p:ph type="sldNum" sz="quarter" idx="12"/>
          </p:nvPr>
        </p:nvSpPr>
        <p:spPr/>
        <p:txBody>
          <a:bodyPr/>
          <a:lstStyle/>
          <a:p>
            <a:fld id="{CACB3E39-5571-0247-86B7-EF41C2ABA1DB}" type="slidenum">
              <a:rPr lang="en-US" smtClean="0"/>
              <a:pPr/>
              <a:t>28</a:t>
            </a:fld>
            <a:endParaRPr lang="en-US" dirty="0"/>
          </a:p>
        </p:txBody>
      </p:sp>
    </p:spTree>
    <p:extLst>
      <p:ext uri="{BB962C8B-B14F-4D97-AF65-F5344CB8AC3E}">
        <p14:creationId xmlns:p14="http://schemas.microsoft.com/office/powerpoint/2010/main" val="28906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19500" y="3327400"/>
            <a:ext cx="11010900" cy="1371600"/>
          </a:xfrm>
          <a:solidFill>
            <a:schemeClr val="bg1"/>
          </a:solidFill>
        </p:spPr>
        <p:txBody>
          <a:bodyPr/>
          <a:lstStyle/>
          <a:p>
            <a:r>
              <a:rPr lang="en-US" sz="4800" dirty="0"/>
              <a:t>Inpatient Claims for Medicare Part B Only Clients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1858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a:t>
            </a:fld>
            <a:endParaRPr lang="en-US" dirty="0"/>
          </a:p>
        </p:txBody>
      </p:sp>
      <p:sp>
        <p:nvSpPr>
          <p:cNvPr id="2" name="Title 1"/>
          <p:cNvSpPr>
            <a:spLocks noGrp="1"/>
          </p:cNvSpPr>
          <p:nvPr>
            <p:ph type="title"/>
          </p:nvPr>
        </p:nvSpPr>
        <p:spPr>
          <a:xfrm>
            <a:off x="477520" y="942974"/>
            <a:ext cx="13700760" cy="1549663"/>
          </a:xfrm>
        </p:spPr>
        <p:txBody>
          <a:bodyPr/>
          <a:lstStyle/>
          <a:p>
            <a:br>
              <a:rPr lang="en-US" sz="3200" dirty="0"/>
            </a:br>
            <a:r>
              <a:rPr lang="en-US" sz="4400" dirty="0"/>
              <a:t>Ways to Check Eligibility</a:t>
            </a:r>
          </a:p>
        </p:txBody>
      </p:sp>
      <p:sp>
        <p:nvSpPr>
          <p:cNvPr id="7" name="TextBox 6"/>
          <p:cNvSpPr txBox="1">
            <a:spLocks noChangeArrowheads="1"/>
          </p:cNvSpPr>
          <p:nvPr/>
        </p:nvSpPr>
        <p:spPr bwMode="auto">
          <a:xfrm>
            <a:off x="673417" y="2492637"/>
            <a:ext cx="9223618" cy="4955913"/>
          </a:xfrm>
          <a:prstGeom prst="rect">
            <a:avLst/>
          </a:prstGeom>
          <a:solidFill>
            <a:schemeClr val="bg1"/>
          </a:solidFill>
          <a:ln w="9525">
            <a:noFill/>
            <a:miter lim="800000"/>
            <a:headEnd/>
            <a:tailEnd/>
          </a:ln>
          <a:effectLst/>
        </p:spPr>
        <p:txBody>
          <a:bodyPr vert="horz" wrap="square" lIns="64005" tIns="32003" rIns="64005" bIns="32003"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r>
              <a:rPr lang="en-US" sz="1600" i="1" dirty="0">
                <a:solidFill>
                  <a:prstClr val="black"/>
                </a:solidFill>
              </a:rPr>
              <a:t> </a:t>
            </a:r>
            <a:endParaRPr lang="en-US" sz="1600" i="1" dirty="0">
              <a:solidFill>
                <a:srgbClr val="00837B">
                  <a:lumMod val="50000"/>
                </a:srgbClr>
              </a:solidFill>
            </a:endParaRPr>
          </a:p>
          <a:p>
            <a:pPr defTabSz="457154"/>
            <a:r>
              <a:rPr lang="en-US" sz="1300" dirty="0">
                <a:solidFill>
                  <a:srgbClr val="00837B">
                    <a:lumMod val="50000"/>
                  </a:srgbClr>
                </a:solidFill>
              </a:rPr>
              <a:t> </a:t>
            </a:r>
          </a:p>
          <a:p>
            <a:pPr marL="240018" indent="-240018" defTabSz="640048" fontAlgn="base">
              <a:lnSpc>
                <a:spcPct val="150000"/>
              </a:lnSpc>
              <a:spcBef>
                <a:spcPts val="420"/>
              </a:spcBef>
              <a:spcAft>
                <a:spcPts val="420"/>
              </a:spcAft>
              <a:buFont typeface="Arial" pitchFamily="34" charset="0"/>
              <a:buChar char="•"/>
              <a:defRPr/>
            </a:pPr>
            <a:endParaRPr lang="en-US" sz="1400" i="1" kern="0" dirty="0">
              <a:solidFill>
                <a:prstClr val="black"/>
              </a:solidFill>
            </a:endParaRPr>
          </a:p>
          <a:p>
            <a:pPr lvl="1" defTabSz="457154"/>
            <a:br>
              <a:rPr lang="en-US" sz="1700" dirty="0">
                <a:solidFill>
                  <a:prstClr val="black"/>
                </a:solidFill>
              </a:rPr>
            </a:br>
            <a:br>
              <a:rPr lang="en-US" sz="1500" dirty="0">
                <a:solidFill>
                  <a:prstClr val="black"/>
                </a:solidFill>
              </a:rPr>
            </a:br>
            <a:endParaRPr lang="en-US" sz="1500" dirty="0">
              <a:solidFill>
                <a:prstClr val="black"/>
              </a:solidFill>
            </a:endParaRPr>
          </a:p>
        </p:txBody>
      </p:sp>
      <p:sp>
        <p:nvSpPr>
          <p:cNvPr id="8" name="Rectangle 7"/>
          <p:cNvSpPr/>
          <p:nvPr/>
        </p:nvSpPr>
        <p:spPr>
          <a:xfrm>
            <a:off x="561975" y="2699028"/>
            <a:ext cx="10410825" cy="2739211"/>
          </a:xfrm>
          <a:prstGeom prst="rect">
            <a:avLst/>
          </a:prstGeom>
        </p:spPr>
        <p:txBody>
          <a:bodyPr wrap="square">
            <a:spAutoFit/>
          </a:bodyPr>
          <a:lstStyle/>
          <a:p>
            <a:pPr marL="342900" lvl="0" indent="-342900" defTabSz="914400" fontAlgn="base">
              <a:lnSpc>
                <a:spcPct val="90000"/>
              </a:lnSpc>
              <a:spcBef>
                <a:spcPct val="30000"/>
              </a:spcBef>
              <a:spcAft>
                <a:spcPct val="0"/>
              </a:spcAft>
              <a:buFont typeface="Arial" panose="020B0604020202020204" pitchFamily="34" charset="0"/>
              <a:buChar char="•"/>
              <a:defRPr/>
            </a:pPr>
            <a:r>
              <a:rPr kumimoji="0" lang="en-US" sz="2000" b="0" i="0" u="none" strike="noStrike" kern="0" cap="none" spc="0" normalizeH="0" baseline="0" noProof="0" dirty="0">
                <a:ln>
                  <a:noFill/>
                </a:ln>
                <a:effectLst/>
                <a:uLnTx/>
                <a:uFillTx/>
                <a:latin typeface="Arial" pitchFamily="34" charset="0"/>
                <a:cs typeface="Arial" pitchFamily="34" charset="0"/>
              </a:rPr>
              <a:t>On-Line Eligibility Inquiry—Web Portal: </a:t>
            </a:r>
            <a:r>
              <a:rPr lang="en-US" sz="2000" kern="0" dirty="0">
                <a:latin typeface="Arial" pitchFamily="34" charset="0"/>
                <a:cs typeface="Arial" pitchFamily="34" charset="0"/>
                <a:hlinkClick r:id="rId3"/>
              </a:rPr>
              <a:t>https://nmmedicaid.portal.conduent.com/static/index.htm</a:t>
            </a:r>
            <a:r>
              <a:rPr lang="en-US" sz="2000" kern="0" dirty="0">
                <a:latin typeface="Arial" pitchFamily="34" charset="0"/>
                <a:cs typeface="Arial" pitchFamily="34" charset="0"/>
              </a:rPr>
              <a:t> </a:t>
            </a:r>
            <a:endParaRPr kumimoji="0" lang="en-US" sz="2000" b="0" i="0" u="none" strike="noStrike" kern="0" cap="none" spc="0" normalizeH="0" baseline="0" noProof="0" dirty="0">
              <a:ln>
                <a:noFill/>
              </a:ln>
              <a:effectLst/>
              <a:uLnTx/>
              <a:uFillTx/>
              <a:latin typeface="Arial" pitchFamily="34" charset="0"/>
              <a:cs typeface="Arial"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Arial" pitchFamily="34" charset="0"/>
              <a:cs typeface="Arial"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Arial" pitchFamily="34" charset="0"/>
                <a:cs typeface="Arial" pitchFamily="34" charset="0"/>
              </a:rPr>
              <a:t>Automatic Voice Response System (AVRS) 800-820-6901</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Arial" pitchFamily="34" charset="0"/>
              <a:cs typeface="Arial"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Arial" pitchFamily="34" charset="0"/>
                <a:cs typeface="Arial" pitchFamily="34" charset="0"/>
              </a:rPr>
              <a:t>Conduent Eligibility Help Desk: </a:t>
            </a:r>
            <a:r>
              <a:rPr kumimoji="0" lang="en-US" sz="2000" b="0" i="0" strike="noStrike" kern="0" cap="none" spc="0" normalizeH="0" baseline="0" noProof="0" dirty="0">
                <a:ln>
                  <a:noFill/>
                </a:ln>
                <a:effectLst/>
                <a:uLnTx/>
                <a:uFillTx/>
                <a:latin typeface="Arial" pitchFamily="34" charset="0"/>
                <a:cs typeface="Arial" pitchFamily="34" charset="0"/>
              </a:rPr>
              <a:t>800-705-4452</a:t>
            </a:r>
          </a:p>
          <a:p>
            <a:pPr lvl="0" defTabSz="914400" fontAlgn="base">
              <a:spcAft>
                <a:spcPct val="0"/>
              </a:spcAft>
              <a:defRPr/>
            </a:pPr>
            <a:r>
              <a:rPr kumimoji="0" lang="en-US" sz="2000" b="1" i="0" u="none" strike="noStrike" kern="0" cap="none" spc="0" normalizeH="0" baseline="0" noProof="0" dirty="0">
                <a:ln>
                  <a:noFill/>
                </a:ln>
                <a:effectLst/>
                <a:uLnTx/>
                <a:uFillTx/>
                <a:latin typeface="Arial" pitchFamily="34" charset="0"/>
                <a:cs typeface="Arial" pitchFamily="34" charset="0"/>
              </a:rPr>
              <a:t>	Monday – Wednesday &amp; Friday </a:t>
            </a:r>
            <a:r>
              <a:rPr lang="en-US" sz="2000" b="1" kern="0" dirty="0">
                <a:latin typeface="Arial" pitchFamily="34" charset="0"/>
                <a:cs typeface="Arial" pitchFamily="34" charset="0"/>
              </a:rPr>
              <a:t>(Mountain Time) </a:t>
            </a:r>
            <a:r>
              <a:rPr lang="en-US" sz="2000" kern="0" dirty="0">
                <a:latin typeface="Arial" pitchFamily="34" charset="0"/>
                <a:cs typeface="Arial" pitchFamily="34" charset="0"/>
              </a:rPr>
              <a:t>8:00 </a:t>
            </a:r>
            <a:r>
              <a:rPr kumimoji="0" lang="en-US" sz="2000" b="0" i="0" u="none" strike="noStrike" kern="0" cap="none" spc="0" normalizeH="0" baseline="0" noProof="0" dirty="0">
                <a:ln>
                  <a:noFill/>
                </a:ln>
                <a:effectLst/>
                <a:uLnTx/>
                <a:uFillTx/>
                <a:latin typeface="Arial" pitchFamily="34" charset="0"/>
                <a:cs typeface="Arial" pitchFamily="34" charset="0"/>
              </a:rPr>
              <a:t>a.m. - 5:00 p.m. </a:t>
            </a:r>
          </a:p>
          <a:p>
            <a:pPr marR="0" lvl="0" defTabSz="914400" eaLnBrk="1" fontAlgn="base" latinLnBrk="0" hangingPunct="1">
              <a:lnSpc>
                <a:spcPct val="100000"/>
              </a:lnSpc>
              <a:spcBef>
                <a:spcPts val="0"/>
              </a:spcBef>
              <a:spcAft>
                <a:spcPct val="0"/>
              </a:spcAft>
              <a:buClrTx/>
              <a:buSzTx/>
              <a:tabLst/>
              <a:defRPr/>
            </a:pPr>
            <a:r>
              <a:rPr kumimoji="0" lang="en-US" sz="2000" b="1" i="0" u="none" strike="noStrike" kern="0" cap="none" spc="0" normalizeH="0" baseline="0" noProof="0" dirty="0">
                <a:ln>
                  <a:noFill/>
                </a:ln>
                <a:effectLst/>
                <a:uLnTx/>
                <a:uFillTx/>
                <a:latin typeface="Arial" pitchFamily="34" charset="0"/>
                <a:cs typeface="Arial" pitchFamily="34" charset="0"/>
              </a:rPr>
              <a:t>	Thursday (Mountain Time)</a:t>
            </a:r>
            <a:r>
              <a:rPr kumimoji="0" lang="en-US" sz="2000" b="0" i="0" u="none" strike="noStrike" kern="0" cap="none" spc="0" normalizeH="0" baseline="0" noProof="0" dirty="0">
                <a:ln>
                  <a:noFill/>
                </a:ln>
                <a:effectLst/>
                <a:uLnTx/>
                <a:uFillTx/>
                <a:latin typeface="Arial" pitchFamily="34" charset="0"/>
                <a:cs typeface="Arial" pitchFamily="34" charset="0"/>
              </a:rPr>
              <a:t> 8:00 a.m. - 4:00 p.m.</a:t>
            </a:r>
            <a:endParaRPr kumimoji="0" lang="en-US" sz="18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7802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7217" y="1533525"/>
            <a:ext cx="13581063" cy="771525"/>
          </a:xfrm>
        </p:spPr>
        <p:txBody>
          <a:bodyPr/>
          <a:lstStyle/>
          <a:p>
            <a:r>
              <a:rPr lang="en-US" sz="3600" dirty="0"/>
              <a:t>Inpatient Claims for Medicare Part B Only Clients </a:t>
            </a:r>
            <a:r>
              <a:rPr lang="en-US" sz="3600" i="1" dirty="0"/>
              <a:t>Continued</a:t>
            </a:r>
            <a:endParaRPr lang="en-US" sz="3200" i="1" dirty="0"/>
          </a:p>
        </p:txBody>
      </p:sp>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30</a:t>
            </a:fld>
            <a:endParaRPr lang="en-US" dirty="0"/>
          </a:p>
        </p:txBody>
      </p:sp>
      <p:sp>
        <p:nvSpPr>
          <p:cNvPr id="8" name="Rectangle 3"/>
          <p:cNvSpPr txBox="1">
            <a:spLocks noChangeArrowheads="1"/>
          </p:cNvSpPr>
          <p:nvPr/>
        </p:nvSpPr>
        <p:spPr>
          <a:xfrm>
            <a:off x="761999" y="2398711"/>
            <a:ext cx="9705975" cy="39624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5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chemeClr val="tx1"/>
                </a:solidFill>
                <a:effectLst/>
                <a:uLnTx/>
                <a:uFillTx/>
                <a:latin typeface="Arial"/>
                <a:ea typeface="+mn-ea"/>
                <a:cs typeface="+mn-cs"/>
              </a:rPr>
              <a:t>Certain Medicaid/Medicare clients only have Medicare Part B coverage. Medicare may cross over the Part B claim with type of bill 121. The</a:t>
            </a:r>
            <a:r>
              <a:rPr kumimoji="0" lang="en-US" sz="2000" b="0" i="0" u="none" strike="noStrike" kern="1200" cap="none" spc="0" normalizeH="0" noProof="0" dirty="0">
                <a:ln>
                  <a:noFill/>
                </a:ln>
                <a:solidFill>
                  <a:schemeClr val="tx1"/>
                </a:solidFill>
                <a:effectLst/>
                <a:uLnTx/>
                <a:uFillTx/>
                <a:latin typeface="Arial"/>
                <a:ea typeface="+mn-ea"/>
                <a:cs typeface="+mn-cs"/>
              </a:rPr>
              <a:t> Crossover</a:t>
            </a:r>
            <a:r>
              <a:rPr kumimoji="0" lang="en-US" sz="2000" b="0" i="0" u="none" strike="noStrike" kern="1200" cap="none" spc="0" normalizeH="0" baseline="0" noProof="0" dirty="0">
                <a:ln>
                  <a:noFill/>
                </a:ln>
                <a:solidFill>
                  <a:schemeClr val="tx1"/>
                </a:solidFill>
                <a:effectLst/>
                <a:uLnTx/>
                <a:uFillTx/>
                <a:latin typeface="Arial"/>
                <a:ea typeface="+mn-ea"/>
                <a:cs typeface="+mn-cs"/>
              </a:rPr>
              <a:t> claim does not have an accommodation revenue code on it. The claim will deny and the provider will need to resubmit and include the following on the claim:</a:t>
            </a:r>
          </a:p>
          <a:p>
            <a:pPr marL="569913" marR="0" lvl="1" indent="-342900" algn="just"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Use type of bill “121” </a:t>
            </a:r>
          </a:p>
          <a:p>
            <a:pPr marL="569913" marR="0" lvl="1" indent="-342900" algn="just"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Attach a copy of the EOMB indicate Medicare paid amount in previous payment box.</a:t>
            </a: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C00000"/>
              </a:solidFill>
              <a:effectLst/>
              <a:uLnTx/>
              <a:uFillTx/>
              <a:latin typeface="Arial"/>
              <a:ea typeface="+mn-ea"/>
              <a:cs typeface="+mn-cs"/>
            </a:endParaRP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C00000"/>
              </a:solidFill>
              <a:effectLst/>
              <a:uLnTx/>
              <a:uFillTx/>
              <a:latin typeface="Arial"/>
              <a:ea typeface="+mn-ea"/>
              <a:cs typeface="+mn-cs"/>
            </a:endParaRP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C00000"/>
              </a:solidFill>
              <a:effectLst/>
              <a:uLnTx/>
              <a:uFillTx/>
              <a:latin typeface="Arial"/>
              <a:ea typeface="+mn-ea"/>
              <a:cs typeface="+mn-cs"/>
            </a:endParaRPr>
          </a:p>
        </p:txBody>
      </p:sp>
      <p:sp>
        <p:nvSpPr>
          <p:cNvPr id="9" name="Slide Number Placeholder 3"/>
          <p:cNvSpPr txBox="1">
            <a:spLocks/>
          </p:cNvSpPr>
          <p:nvPr/>
        </p:nvSpPr>
        <p:spPr>
          <a:xfrm>
            <a:off x="9377680" y="6054092"/>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Tree>
    <p:extLst>
      <p:ext uri="{BB962C8B-B14F-4D97-AF65-F5344CB8AC3E}">
        <p14:creationId xmlns:p14="http://schemas.microsoft.com/office/powerpoint/2010/main" val="22401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2"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77" y="1675577"/>
            <a:ext cx="11519807" cy="5699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659744" y="7594390"/>
            <a:ext cx="3413760" cy="438150"/>
          </a:xfrm>
        </p:spPr>
        <p:txBody>
          <a:bodyPr/>
          <a:lstStyle/>
          <a:p>
            <a:fld id="{CACB3E39-5571-0247-86B7-EF41C2ABA1DB}" type="slidenum">
              <a:rPr lang="en-US" smtClean="0">
                <a:solidFill>
                  <a:srgbClr val="AAAFB9"/>
                </a:solidFill>
              </a:rPr>
              <a:pPr/>
              <a:t>31</a:t>
            </a:fld>
            <a:endParaRPr lang="en-US" dirty="0">
              <a:solidFill>
                <a:srgbClr val="AAAFB9"/>
              </a:solidFill>
            </a:endParaRPr>
          </a:p>
        </p:txBody>
      </p:sp>
      <p:sp>
        <p:nvSpPr>
          <p:cNvPr id="2" name="Title 1"/>
          <p:cNvSpPr>
            <a:spLocks noGrp="1"/>
          </p:cNvSpPr>
          <p:nvPr>
            <p:ph type="title"/>
          </p:nvPr>
        </p:nvSpPr>
        <p:spPr>
          <a:xfrm>
            <a:off x="485774" y="937364"/>
            <a:ext cx="12103735" cy="1343025"/>
          </a:xfrm>
        </p:spPr>
        <p:txBody>
          <a:bodyPr/>
          <a:lstStyle/>
          <a:p>
            <a:r>
              <a:rPr lang="en-US" sz="4000" dirty="0"/>
              <a:t>Inpatient Claims for Medicare Part B Only </a:t>
            </a:r>
            <a:r>
              <a:rPr lang="en-US" sz="4000" i="1" dirty="0"/>
              <a:t>Continued</a:t>
            </a:r>
            <a:br>
              <a:rPr lang="en-US" sz="3200" dirty="0"/>
            </a:br>
            <a:endParaRPr lang="en-US" sz="3200" dirty="0"/>
          </a:p>
        </p:txBody>
      </p:sp>
      <p:sp>
        <p:nvSpPr>
          <p:cNvPr id="11" name="Slide Number Placeholder 3"/>
          <p:cNvSpPr txBox="1">
            <a:spLocks/>
          </p:cNvSpPr>
          <p:nvPr/>
        </p:nvSpPr>
        <p:spPr>
          <a:xfrm>
            <a:off x="8409960" y="7375315"/>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
        <p:nvSpPr>
          <p:cNvPr id="14" name="TextBox 13"/>
          <p:cNvSpPr txBox="1"/>
          <p:nvPr/>
        </p:nvSpPr>
        <p:spPr>
          <a:xfrm>
            <a:off x="3758565" y="3780235"/>
            <a:ext cx="7957186" cy="540794"/>
          </a:xfrm>
          <a:prstGeom prst="rect">
            <a:avLst/>
          </a:prstGeom>
          <a:solidFill>
            <a:schemeClr val="bg1"/>
          </a:solidFill>
          <a:ln w="19050">
            <a:solidFill>
              <a:srgbClr val="C00000"/>
            </a:solidFill>
          </a:ln>
        </p:spPr>
        <p:txBody>
          <a:bodyPr wrap="square" lIns="130622" tIns="130622" rIns="130622" bIns="130622" rtlCol="0">
            <a:spAutoFit/>
          </a:bodyPr>
          <a:lstStyle/>
          <a:p>
            <a:r>
              <a:rPr lang="en-US" sz="1800" dirty="0">
                <a:solidFill>
                  <a:srgbClr val="C00000"/>
                </a:solidFill>
                <a:latin typeface="+mn-lt"/>
              </a:rPr>
              <a:t>Indicate “Medicare” for Inpatient Claims for Medicare Part B Only Recipients</a:t>
            </a:r>
          </a:p>
        </p:txBody>
      </p:sp>
      <p:cxnSp>
        <p:nvCxnSpPr>
          <p:cNvPr id="7" name="Straight Arrow Connector 6"/>
          <p:cNvCxnSpPr/>
          <p:nvPr/>
        </p:nvCxnSpPr>
        <p:spPr>
          <a:xfrm flipH="1">
            <a:off x="2808513" y="3874748"/>
            <a:ext cx="950052"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3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60551"/>
            <a:ext cx="9388307" cy="54953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859770" y="7475000"/>
            <a:ext cx="3413760" cy="438150"/>
          </a:xfrm>
        </p:spPr>
        <p:txBody>
          <a:bodyPr/>
          <a:lstStyle/>
          <a:p>
            <a:fld id="{CACB3E39-5571-0247-86B7-EF41C2ABA1DB}" type="slidenum">
              <a:rPr lang="en-US" smtClean="0">
                <a:solidFill>
                  <a:srgbClr val="AAAFB9"/>
                </a:solidFill>
              </a:rPr>
              <a:pPr/>
              <a:t>32</a:t>
            </a:fld>
            <a:endParaRPr lang="en-US" dirty="0">
              <a:solidFill>
                <a:srgbClr val="AAAFB9"/>
              </a:solidFill>
            </a:endParaRPr>
          </a:p>
        </p:txBody>
      </p:sp>
      <p:sp>
        <p:nvSpPr>
          <p:cNvPr id="2" name="Title 1"/>
          <p:cNvSpPr>
            <a:spLocks noGrp="1"/>
          </p:cNvSpPr>
          <p:nvPr>
            <p:ph type="title"/>
          </p:nvPr>
        </p:nvSpPr>
        <p:spPr>
          <a:xfrm>
            <a:off x="685800" y="819878"/>
            <a:ext cx="12103735" cy="1343025"/>
          </a:xfrm>
        </p:spPr>
        <p:txBody>
          <a:bodyPr/>
          <a:lstStyle/>
          <a:p>
            <a:r>
              <a:rPr lang="en-US" sz="3800" dirty="0"/>
              <a:t>Inpatient Claims for Medicare Part B Only </a:t>
            </a:r>
            <a:r>
              <a:rPr lang="en-US" sz="3800" i="1" dirty="0"/>
              <a:t>Continued</a:t>
            </a:r>
            <a:br>
              <a:rPr lang="en-US" sz="3200" dirty="0"/>
            </a:br>
            <a:endParaRPr lang="en-US" sz="3200" dirty="0"/>
          </a:p>
        </p:txBody>
      </p:sp>
      <p:sp>
        <p:nvSpPr>
          <p:cNvPr id="11" name="Slide Number Placeholder 3"/>
          <p:cNvSpPr txBox="1">
            <a:spLocks/>
          </p:cNvSpPr>
          <p:nvPr/>
        </p:nvSpPr>
        <p:spPr>
          <a:xfrm>
            <a:off x="9375775" y="7255925"/>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
        <p:nvSpPr>
          <p:cNvPr id="15" name="TextBox 14"/>
          <p:cNvSpPr txBox="1"/>
          <p:nvPr/>
        </p:nvSpPr>
        <p:spPr>
          <a:xfrm>
            <a:off x="10580878" y="4804304"/>
            <a:ext cx="1643635"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dirty="0">
                <a:solidFill>
                  <a:srgbClr val="C00000"/>
                </a:solidFill>
                <a:latin typeface="+mn-lt"/>
              </a:rPr>
              <a:t>Attach Copy of EOB</a:t>
            </a:r>
          </a:p>
        </p:txBody>
      </p:sp>
      <p:cxnSp>
        <p:nvCxnSpPr>
          <p:cNvPr id="16" name="Straight Arrow Connector 15"/>
          <p:cNvCxnSpPr>
            <a:stCxn id="15" idx="1"/>
          </p:cNvCxnSpPr>
          <p:nvPr/>
        </p:nvCxnSpPr>
        <p:spPr bwMode="auto">
          <a:xfrm flipH="1">
            <a:off x="9851571" y="5397867"/>
            <a:ext cx="729307"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8" name="Oval 17"/>
          <p:cNvSpPr/>
          <p:nvPr/>
        </p:nvSpPr>
        <p:spPr bwMode="auto">
          <a:xfrm>
            <a:off x="8893629" y="5214257"/>
            <a:ext cx="962763" cy="38100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Tree>
    <p:extLst>
      <p:ext uri="{BB962C8B-B14F-4D97-AF65-F5344CB8AC3E}">
        <p14:creationId xmlns:p14="http://schemas.microsoft.com/office/powerpoint/2010/main" val="206615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48874" y="349698"/>
            <a:ext cx="13459968" cy="987552"/>
          </a:xfrm>
        </p:spPr>
        <p:txBody>
          <a:bodyPr/>
          <a:lstStyle/>
          <a:p>
            <a:pPr algn="l"/>
            <a:r>
              <a:rPr lang="en-US" sz="4000" dirty="0"/>
              <a:t>Inpatient Claims for Medicare Part B-Only Continued</a:t>
            </a:r>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Other Insurance Information can be input at the line item level here</a:t>
            </a: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97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34</a:t>
            </a:fld>
            <a:endParaRPr lang="en-US" dirty="0">
              <a:solidFill>
                <a:srgbClr val="AAAFB9"/>
              </a:solidFill>
            </a:endParaRPr>
          </a:p>
        </p:txBody>
      </p:sp>
      <p:sp>
        <p:nvSpPr>
          <p:cNvPr id="2" name="Title 1"/>
          <p:cNvSpPr>
            <a:spLocks noGrp="1"/>
          </p:cNvSpPr>
          <p:nvPr>
            <p:ph type="title"/>
          </p:nvPr>
        </p:nvSpPr>
        <p:spPr>
          <a:xfrm>
            <a:off x="681990" y="1052030"/>
            <a:ext cx="12103735" cy="1343025"/>
          </a:xfrm>
        </p:spPr>
        <p:txBody>
          <a:bodyPr/>
          <a:lstStyle/>
          <a:p>
            <a:r>
              <a:rPr lang="en-US" sz="4000" dirty="0"/>
              <a:t>Inpatient Claims for Medicare Part B-Only </a:t>
            </a:r>
            <a:r>
              <a:rPr lang="en-US" sz="4000" i="1" dirty="0"/>
              <a:t>Continued</a:t>
            </a:r>
            <a:br>
              <a:rPr lang="en-US" sz="3200" dirty="0"/>
            </a:b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37" y="2493909"/>
            <a:ext cx="10679365" cy="38477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501422" y="5475111"/>
            <a:ext cx="282222" cy="307777"/>
          </a:xfrm>
          <a:prstGeom prst="rect">
            <a:avLst/>
          </a:prstGeom>
          <a:noFill/>
        </p:spPr>
        <p:txBody>
          <a:bodyPr wrap="square" rtlCol="0">
            <a:spAutoFit/>
          </a:bodyPr>
          <a:lstStyle/>
          <a:p>
            <a:r>
              <a:rPr lang="en-US" sz="1400" b="1" dirty="0"/>
              <a:t>X</a:t>
            </a:r>
          </a:p>
        </p:txBody>
      </p:sp>
    </p:spTree>
    <p:extLst>
      <p:ext uri="{BB962C8B-B14F-4D97-AF65-F5344CB8AC3E}">
        <p14:creationId xmlns:p14="http://schemas.microsoft.com/office/powerpoint/2010/main" val="334651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94200" y="3162300"/>
            <a:ext cx="9321800" cy="1371600"/>
          </a:xfrm>
          <a:solidFill>
            <a:schemeClr val="bg1"/>
          </a:solidFill>
        </p:spPr>
        <p:txBody>
          <a:bodyPr/>
          <a:lstStyle/>
          <a:p>
            <a:r>
              <a:rPr lang="en-US" dirty="0"/>
              <a:t>Multiple Encounters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87146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p:txBody>
          <a:bodyPr/>
          <a:lstStyle/>
          <a:p>
            <a:r>
              <a:rPr lang="en-US"/>
              <a:t>August 1, 2018</a:t>
            </a:r>
            <a:endParaRPr lang="en-US" dirty="0"/>
          </a:p>
        </p:txBody>
      </p:sp>
      <p:sp>
        <p:nvSpPr>
          <p:cNvPr id="31" name="Footer Placeholder 2"/>
          <p:cNvSpPr>
            <a:spLocks noGrp="1"/>
          </p:cNvSpPr>
          <p:nvPr>
            <p:ph type="ftr" sz="quarter" idx="11"/>
          </p:nvPr>
        </p:nvSpPr>
        <p:spPr/>
        <p:txBody>
          <a:bodyPr/>
          <a:lstStyle/>
          <a:p>
            <a:r>
              <a:rPr lang="en-US" dirty="0"/>
              <a:t>IHS/Tribal 638 Workshop</a:t>
            </a:r>
          </a:p>
        </p:txBody>
      </p:sp>
      <p:sp>
        <p:nvSpPr>
          <p:cNvPr id="32" name="Slide Number Placeholder 3"/>
          <p:cNvSpPr>
            <a:spLocks noGrp="1"/>
          </p:cNvSpPr>
          <p:nvPr>
            <p:ph type="sldNum" sz="quarter" idx="12"/>
          </p:nvPr>
        </p:nvSpPr>
        <p:spPr/>
        <p:txBody>
          <a:bodyPr/>
          <a:lstStyle/>
          <a:p>
            <a:fld id="{CACB3E39-5571-0247-86B7-EF41C2ABA1DB}" type="slidenum">
              <a:rPr lang="en-US" smtClean="0"/>
              <a:pPr/>
              <a:t>36</a:t>
            </a:fld>
            <a:endParaRPr lang="en-US" dirty="0"/>
          </a:p>
        </p:txBody>
      </p:sp>
      <p:sp>
        <p:nvSpPr>
          <p:cNvPr id="2" name="Title 1"/>
          <p:cNvSpPr>
            <a:spLocks noGrp="1"/>
          </p:cNvSpPr>
          <p:nvPr>
            <p:ph type="title"/>
          </p:nvPr>
        </p:nvSpPr>
        <p:spPr>
          <a:xfrm>
            <a:off x="477520" y="687156"/>
            <a:ext cx="12038684" cy="1536022"/>
          </a:xfrm>
        </p:spPr>
        <p:txBody>
          <a:bodyPr/>
          <a:lstStyle/>
          <a:p>
            <a:br>
              <a:rPr lang="en-US" sz="3200" dirty="0"/>
            </a:br>
            <a:r>
              <a:rPr lang="en-US" sz="4400" dirty="0"/>
              <a:t>Multiple Encounters </a:t>
            </a:r>
            <a:endParaRPr lang="en-US" sz="4400" i="1" dirty="0"/>
          </a:p>
        </p:txBody>
      </p:sp>
      <p:sp>
        <p:nvSpPr>
          <p:cNvPr id="3" name="Text Placeholder 2"/>
          <p:cNvSpPr>
            <a:spLocks noGrp="1"/>
          </p:cNvSpPr>
          <p:nvPr>
            <p:ph type="body" sz="quarter" idx="13"/>
          </p:nvPr>
        </p:nvSpPr>
        <p:spPr>
          <a:xfrm>
            <a:off x="520699" y="2082800"/>
            <a:ext cx="13542393" cy="4500880"/>
          </a:xfrm>
        </p:spPr>
        <p:txBody>
          <a:bodyPr/>
          <a:lstStyle/>
          <a:p>
            <a:r>
              <a:rPr lang="en-US" dirty="0"/>
              <a:t>An encounter is a face-to-face visit between a client and an IHS provider. Multiple encounters can occur on the same date of service when the services are distinct.</a:t>
            </a:r>
            <a:br>
              <a:rPr lang="en-US" dirty="0"/>
            </a:br>
            <a:br>
              <a:rPr lang="en-US" dirty="0"/>
            </a:br>
            <a:r>
              <a:rPr lang="en-US" dirty="0"/>
              <a:t>The following are billable revenue codes:</a:t>
            </a:r>
          </a:p>
          <a:p>
            <a:r>
              <a:rPr lang="en-US" dirty="0"/>
              <a:t>0510 – Medicare Primary</a:t>
            </a:r>
            <a:br>
              <a:rPr lang="en-US" dirty="0"/>
            </a:br>
            <a:r>
              <a:rPr lang="en-US" dirty="0"/>
              <a:t>0512 – Dental</a:t>
            </a:r>
            <a:br>
              <a:rPr lang="en-US" dirty="0"/>
            </a:br>
            <a:r>
              <a:rPr lang="en-US" dirty="0"/>
              <a:t>0519 – Outpatient Physical Health</a:t>
            </a:r>
            <a:br>
              <a:rPr lang="en-US" dirty="0"/>
            </a:br>
            <a:r>
              <a:rPr lang="en-US" dirty="0"/>
              <a:t>0529 – FQHC </a:t>
            </a:r>
            <a:br>
              <a:rPr lang="en-US" dirty="0"/>
            </a:br>
            <a:r>
              <a:rPr lang="en-US" dirty="0"/>
              <a:t>0919 – Behavioral Health</a:t>
            </a:r>
            <a:br>
              <a:rPr lang="en-US" dirty="0"/>
            </a:br>
            <a:br>
              <a:rPr lang="en-US" dirty="0"/>
            </a:br>
            <a:br>
              <a:rPr lang="en-US" dirty="0"/>
            </a:b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2788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August 1, 2018</a:t>
            </a:r>
            <a:endParaRPr lang="en-US" dirty="0"/>
          </a:p>
        </p:txBody>
      </p:sp>
      <p:sp>
        <p:nvSpPr>
          <p:cNvPr id="3" name="Footer Placeholder 2"/>
          <p:cNvSpPr>
            <a:spLocks noGrp="1"/>
          </p:cNvSpPr>
          <p:nvPr>
            <p:ph type="ftr" sz="quarter" idx="11"/>
          </p:nvPr>
        </p:nvSpPr>
        <p:spPr/>
        <p:txBody>
          <a:bodyPr/>
          <a:lstStyle/>
          <a:p>
            <a:r>
              <a:rPr lang="en-US" dirty="0"/>
              <a:t>IHS/Tribal 638 Workshop</a:t>
            </a:r>
          </a:p>
        </p:txBody>
      </p:sp>
      <p:sp>
        <p:nvSpPr>
          <p:cNvPr id="4" name="Slide Number Placeholder 3"/>
          <p:cNvSpPr>
            <a:spLocks noGrp="1"/>
          </p:cNvSpPr>
          <p:nvPr>
            <p:ph type="sldNum" sz="quarter" idx="12"/>
          </p:nvPr>
        </p:nvSpPr>
        <p:spPr/>
        <p:txBody>
          <a:bodyPr/>
          <a:lstStyle/>
          <a:p>
            <a:fld id="{CACB3E39-5571-0247-86B7-EF41C2ABA1DB}" type="slidenum">
              <a:rPr lang="en-US" smtClean="0"/>
              <a:pPr/>
              <a:t>37</a:t>
            </a:fld>
            <a:endParaRPr lang="en-US" dirty="0"/>
          </a:p>
        </p:txBody>
      </p:sp>
      <p:sp>
        <p:nvSpPr>
          <p:cNvPr id="5" name="Title 4"/>
          <p:cNvSpPr>
            <a:spLocks noGrp="1"/>
          </p:cNvSpPr>
          <p:nvPr>
            <p:ph type="title"/>
          </p:nvPr>
        </p:nvSpPr>
        <p:spPr>
          <a:xfrm>
            <a:off x="520699" y="1358314"/>
            <a:ext cx="12038684" cy="722624"/>
          </a:xfrm>
        </p:spPr>
        <p:txBody>
          <a:bodyPr/>
          <a:lstStyle/>
          <a:p>
            <a:r>
              <a:rPr lang="en-US" sz="4400" dirty="0"/>
              <a:t>Multiple Encounters </a:t>
            </a:r>
            <a:r>
              <a:rPr lang="en-US" sz="4400" i="1" dirty="0"/>
              <a:t>Continued</a:t>
            </a:r>
          </a:p>
        </p:txBody>
      </p:sp>
      <p:sp>
        <p:nvSpPr>
          <p:cNvPr id="6" name="Text Placeholder 5"/>
          <p:cNvSpPr>
            <a:spLocks noGrp="1"/>
          </p:cNvSpPr>
          <p:nvPr>
            <p:ph type="body" sz="quarter" idx="13"/>
          </p:nvPr>
        </p:nvSpPr>
        <p:spPr>
          <a:xfrm>
            <a:off x="520699" y="2186193"/>
            <a:ext cx="13542393" cy="4229100"/>
          </a:xfrm>
        </p:spPr>
        <p:txBody>
          <a:bodyPr/>
          <a:lstStyle/>
          <a:p>
            <a:r>
              <a:rPr lang="en-US" dirty="0"/>
              <a:t>More than one OMB charge can be billed in a day if the recipient:</a:t>
            </a:r>
          </a:p>
          <a:p>
            <a:pPr marL="1404204" lvl="1" indent="-342900">
              <a:buFont typeface="Arial" panose="020B0604020202020204" pitchFamily="34" charset="0"/>
              <a:buChar char="•"/>
            </a:pPr>
            <a:r>
              <a:rPr lang="en-US" dirty="0"/>
              <a:t>has different distinct services such as going to a dentist then to an eye exam on the same day.</a:t>
            </a:r>
          </a:p>
          <a:p>
            <a:pPr lvl="1" indent="0"/>
            <a:endParaRPr lang="en-US" dirty="0"/>
          </a:p>
          <a:p>
            <a:pPr marL="1404204" lvl="1" indent="-342900">
              <a:buFont typeface="Arial" panose="020B0604020202020204" pitchFamily="34" charset="0"/>
              <a:buChar char="•"/>
            </a:pPr>
            <a:r>
              <a:rPr lang="en-US" dirty="0"/>
              <a:t>goes a second time to the same facility on the same day with a different diagnosis.</a:t>
            </a:r>
          </a:p>
          <a:p>
            <a:pPr lvl="1" indent="0"/>
            <a:r>
              <a:rPr lang="en-US" dirty="0"/>
              <a:t> </a:t>
            </a:r>
          </a:p>
          <a:p>
            <a:pPr marL="1404204" lvl="1" indent="-342900">
              <a:buFont typeface="Arial" panose="020B0604020202020204" pitchFamily="34" charset="0"/>
              <a:buChar char="•"/>
            </a:pPr>
            <a:r>
              <a:rPr lang="en-US" dirty="0"/>
              <a:t>was seen for a condition and returned the same day due to condition progression.</a:t>
            </a:r>
          </a:p>
          <a:p>
            <a:pPr lvl="1" indent="0"/>
            <a:endParaRPr lang="en-US" dirty="0"/>
          </a:p>
          <a:p>
            <a:endParaRPr lang="en-US" dirty="0"/>
          </a:p>
        </p:txBody>
      </p:sp>
    </p:spTree>
    <p:extLst>
      <p:ext uri="{BB962C8B-B14F-4D97-AF65-F5344CB8AC3E}">
        <p14:creationId xmlns:p14="http://schemas.microsoft.com/office/powerpoint/2010/main" val="2504204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pPr/>
              <a:t>38</a:t>
            </a:fld>
            <a:endParaRPr lang="en-US" dirty="0"/>
          </a:p>
        </p:txBody>
      </p:sp>
      <p:sp>
        <p:nvSpPr>
          <p:cNvPr id="5" name="Title 4"/>
          <p:cNvSpPr>
            <a:spLocks noGrp="1"/>
          </p:cNvSpPr>
          <p:nvPr>
            <p:ph type="title"/>
          </p:nvPr>
        </p:nvSpPr>
        <p:spPr/>
        <p:txBody>
          <a:bodyPr/>
          <a:lstStyle/>
          <a:p>
            <a:r>
              <a:rPr lang="en-US" dirty="0"/>
              <a:t>Billing Up to Three Encounters on the Same DOS</a:t>
            </a:r>
            <a:br>
              <a:rPr lang="en-US" dirty="0"/>
            </a:br>
            <a:endParaRPr lang="en-US" dirty="0"/>
          </a:p>
        </p:txBody>
      </p:sp>
      <p:pic>
        <p:nvPicPr>
          <p:cNvPr id="7" name="Picture 6"/>
          <p:cNvPicPr/>
          <p:nvPr/>
        </p:nvPicPr>
        <p:blipFill>
          <a:blip r:embed="rId3"/>
          <a:stretch>
            <a:fillRect/>
          </a:stretch>
        </p:blipFill>
        <p:spPr>
          <a:xfrm>
            <a:off x="520699" y="2179620"/>
            <a:ext cx="9477487" cy="2542988"/>
          </a:xfrm>
          <a:prstGeom prst="rect">
            <a:avLst/>
          </a:prstGeom>
          <a:ln>
            <a:solidFill>
              <a:schemeClr val="tx1"/>
            </a:solidFill>
          </a:ln>
        </p:spPr>
      </p:pic>
    </p:spTree>
    <p:extLst>
      <p:ext uri="{BB962C8B-B14F-4D97-AF65-F5344CB8AC3E}">
        <p14:creationId xmlns:p14="http://schemas.microsoft.com/office/powerpoint/2010/main" val="1975215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pPr/>
              <a:t>39</a:t>
            </a:fld>
            <a:endParaRPr lang="en-US" dirty="0"/>
          </a:p>
        </p:txBody>
      </p:sp>
      <p:sp>
        <p:nvSpPr>
          <p:cNvPr id="5" name="Title 4"/>
          <p:cNvSpPr>
            <a:spLocks noGrp="1"/>
          </p:cNvSpPr>
          <p:nvPr>
            <p:ph type="title"/>
          </p:nvPr>
        </p:nvSpPr>
        <p:spPr/>
        <p:txBody>
          <a:bodyPr/>
          <a:lstStyle/>
          <a:p>
            <a:r>
              <a:rPr lang="en-US" dirty="0"/>
              <a:t>Billing Three Individual Lines</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56" y="2229522"/>
            <a:ext cx="9706367" cy="33106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3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a:t>
            </a:fld>
            <a:endParaRPr lang="en-US" dirty="0"/>
          </a:p>
        </p:txBody>
      </p:sp>
      <p:sp>
        <p:nvSpPr>
          <p:cNvPr id="2" name="Title 1"/>
          <p:cNvSpPr>
            <a:spLocks noGrp="1"/>
          </p:cNvSpPr>
          <p:nvPr>
            <p:ph type="title"/>
          </p:nvPr>
        </p:nvSpPr>
        <p:spPr>
          <a:xfrm>
            <a:off x="477521" y="942974"/>
            <a:ext cx="13700760" cy="1549663"/>
          </a:xfrm>
        </p:spPr>
        <p:txBody>
          <a:bodyPr/>
          <a:lstStyle/>
          <a:p>
            <a:br>
              <a:rPr lang="en-US" sz="3200" dirty="0"/>
            </a:br>
            <a:r>
              <a:rPr lang="en-US" sz="4400" dirty="0"/>
              <a:t>Medicaid Limited Benefit Categories of Eligibility</a:t>
            </a:r>
          </a:p>
        </p:txBody>
      </p:sp>
      <p:sp>
        <p:nvSpPr>
          <p:cNvPr id="7" name="TextBox 6"/>
          <p:cNvSpPr txBox="1">
            <a:spLocks noChangeArrowheads="1"/>
          </p:cNvSpPr>
          <p:nvPr/>
        </p:nvSpPr>
        <p:spPr bwMode="auto">
          <a:xfrm>
            <a:off x="673417" y="2492637"/>
            <a:ext cx="8613458" cy="4955913"/>
          </a:xfrm>
          <a:prstGeom prst="rect">
            <a:avLst/>
          </a:prstGeom>
          <a:solidFill>
            <a:schemeClr val="bg1"/>
          </a:solidFill>
          <a:ln w="9525">
            <a:noFill/>
            <a:miter lim="800000"/>
            <a:headEnd/>
            <a:tailEnd/>
          </a:ln>
          <a:effectLst/>
        </p:spPr>
        <p:txBody>
          <a:bodyPr vert="horz" wrap="square" lIns="64005" tIns="32003" rIns="64005" bIns="32003"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r>
              <a:rPr lang="en-US" sz="1600" i="1" dirty="0">
                <a:solidFill>
                  <a:prstClr val="black"/>
                </a:solidFill>
              </a:rPr>
              <a:t> </a:t>
            </a:r>
            <a:endParaRPr lang="en-US" sz="1600" i="1" dirty="0">
              <a:solidFill>
                <a:srgbClr val="00837B">
                  <a:lumMod val="50000"/>
                </a:srgbClr>
              </a:solidFill>
            </a:endParaRPr>
          </a:p>
          <a:p>
            <a:pPr defTabSz="457154"/>
            <a:r>
              <a:rPr lang="en-US" sz="1300" dirty="0">
                <a:solidFill>
                  <a:srgbClr val="00837B">
                    <a:lumMod val="50000"/>
                  </a:srgbClr>
                </a:solidFill>
              </a:rPr>
              <a:t> </a:t>
            </a:r>
          </a:p>
          <a:p>
            <a:pPr marL="240018" indent="-240018" defTabSz="640048" fontAlgn="base">
              <a:lnSpc>
                <a:spcPct val="150000"/>
              </a:lnSpc>
              <a:spcBef>
                <a:spcPts val="420"/>
              </a:spcBef>
              <a:spcAft>
                <a:spcPts val="420"/>
              </a:spcAft>
              <a:buFont typeface="Arial" pitchFamily="34" charset="0"/>
              <a:buChar char="•"/>
              <a:defRPr/>
            </a:pPr>
            <a:endParaRPr lang="en-US" sz="1400" i="1" kern="0" dirty="0">
              <a:solidFill>
                <a:prstClr val="black"/>
              </a:solidFill>
            </a:endParaRPr>
          </a:p>
          <a:p>
            <a:pPr lvl="1" defTabSz="457154"/>
            <a:br>
              <a:rPr lang="en-US" sz="1700" dirty="0">
                <a:solidFill>
                  <a:prstClr val="black"/>
                </a:solidFill>
              </a:rPr>
            </a:br>
            <a:br>
              <a:rPr lang="en-US" sz="1500" dirty="0">
                <a:solidFill>
                  <a:prstClr val="black"/>
                </a:solidFill>
              </a:rPr>
            </a:br>
            <a:endParaRPr lang="en-US" sz="1500" dirty="0">
              <a:solidFill>
                <a:prstClr val="black"/>
              </a:solidFill>
            </a:endParaRPr>
          </a:p>
        </p:txBody>
      </p:sp>
      <p:sp>
        <p:nvSpPr>
          <p:cNvPr id="10" name="Rectangle 9"/>
          <p:cNvSpPr/>
          <p:nvPr/>
        </p:nvSpPr>
        <p:spPr>
          <a:xfrm>
            <a:off x="590550" y="2733991"/>
            <a:ext cx="10382250" cy="3570208"/>
          </a:xfrm>
          <a:prstGeom prst="rect">
            <a:avLst/>
          </a:prstGeom>
        </p:spPr>
        <p:txBody>
          <a:bodyPr wrap="square">
            <a:sp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029:  Family Planning Benefits</a:t>
            </a:r>
          </a:p>
          <a:p>
            <a:pPr marL="0" marR="0" lvl="0" indent="0" defTabSz="4572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041:  QMB - Age 65 and Over</a:t>
            </a:r>
          </a:p>
          <a:p>
            <a:pPr marL="0" marR="0" lvl="0" indent="0" defTabSz="4572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044:  QMB - Under 65</a:t>
            </a:r>
          </a:p>
          <a:p>
            <a:pPr marL="0" marR="0" lvl="0" indent="0" defTabSz="4572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301:  Pregnancy Related Medicaid</a:t>
            </a:r>
          </a:p>
          <a:p>
            <a:pPr marL="0" marR="0" lvl="0" indent="0" defTabSz="4572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endParaRPr>
          </a:p>
          <a:p>
            <a:pPr marL="0" marR="0" lvl="0" indent="0" defTabSz="4572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For a Categories of Eligibility (COE) &amp; description listing, go to:  </a:t>
            </a:r>
          </a:p>
          <a:p>
            <a:pPr marL="0" marR="0" lvl="0" indent="0" defTabSz="4572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endParaRPr>
          </a:p>
          <a:p>
            <a:pPr lvl="0" defTabSz="457200">
              <a:defRPr/>
            </a:pPr>
            <a:r>
              <a:rPr lang="en-US" sz="2000" b="1" kern="0" dirty="0">
                <a:hlinkClick r:id="rId3"/>
              </a:rPr>
              <a:t>http://www.hsd.state.nm.us/uploads/files/Looking%20For%20Information/General%20Information/Rules%20and%20Statutes/Medical%20Assistance%20Division/MAD%20NMAC%20Eligibility%20Program%20Manual/Eligibility%20Pamphlets/EP%20revised%206_17.pdf</a:t>
            </a:r>
            <a:endParaRPr lang="en-US" sz="2000" b="1" kern="0" dirty="0"/>
          </a:p>
          <a:p>
            <a:pPr lvl="0" defTabSz="457200">
              <a:defRPr/>
            </a:pPr>
            <a:endParaRPr kumimoji="0" lang="en-US" sz="2000" b="1" i="0" u="none" strike="noStrike" kern="0" cap="none" spc="0" normalizeH="0" baseline="0" noProof="0" dirty="0">
              <a:ln>
                <a:noFill/>
              </a:ln>
              <a:solidFill>
                <a:srgbClr val="34BCBA"/>
              </a:solidFill>
              <a:effectLst/>
              <a:uLnTx/>
              <a:uFillTx/>
            </a:endParaRPr>
          </a:p>
        </p:txBody>
      </p:sp>
    </p:spTree>
    <p:extLst>
      <p:ext uri="{BB962C8B-B14F-4D97-AF65-F5344CB8AC3E}">
        <p14:creationId xmlns:p14="http://schemas.microsoft.com/office/powerpoint/2010/main" val="41678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4200" y="3390900"/>
            <a:ext cx="11506200" cy="1371600"/>
          </a:xfrm>
          <a:solidFill>
            <a:schemeClr val="bg1"/>
          </a:solidFill>
        </p:spPr>
        <p:txBody>
          <a:bodyPr/>
          <a:lstStyle/>
          <a:p>
            <a:r>
              <a:rPr lang="en-US" sz="4800" dirty="0"/>
              <a:t>Outpatient Services Billed on CMS-1500</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29168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IHS/Tribal 638 Workshop</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41</a:t>
            </a:fld>
            <a:endParaRPr lang="en-US" dirty="0">
              <a:solidFill>
                <a:srgbClr val="AAAFB9"/>
              </a:solidFill>
            </a:endParaRPr>
          </a:p>
        </p:txBody>
      </p:sp>
      <p:sp>
        <p:nvSpPr>
          <p:cNvPr id="5" name="Date Placeholder 4"/>
          <p:cNvSpPr>
            <a:spLocks noGrp="1"/>
          </p:cNvSpPr>
          <p:nvPr>
            <p:ph type="dt" sz="half" idx="10"/>
          </p:nvPr>
        </p:nvSpPr>
        <p:spPr/>
        <p:txBody>
          <a:bodyPr/>
          <a:lstStyle/>
          <a:p>
            <a:r>
              <a:rPr lang="en-US">
                <a:solidFill>
                  <a:srgbClr val="A6A6A6"/>
                </a:solidFill>
              </a:rPr>
              <a:t>August 1, 2018</a:t>
            </a:r>
            <a:endParaRPr lang="en-US" dirty="0">
              <a:solidFill>
                <a:srgbClr val="A6A6A6"/>
              </a:solidFill>
            </a:endParaRPr>
          </a:p>
        </p:txBody>
      </p:sp>
      <p:sp>
        <p:nvSpPr>
          <p:cNvPr id="9" name="Title 8"/>
          <p:cNvSpPr>
            <a:spLocks noGrp="1"/>
          </p:cNvSpPr>
          <p:nvPr>
            <p:ph type="title"/>
          </p:nvPr>
        </p:nvSpPr>
        <p:spPr>
          <a:xfrm>
            <a:off x="481965" y="715684"/>
            <a:ext cx="11760835" cy="1209675"/>
          </a:xfrm>
        </p:spPr>
        <p:txBody>
          <a:bodyPr/>
          <a:lstStyle/>
          <a:p>
            <a:r>
              <a:rPr lang="en-US" sz="4400" dirty="0">
                <a:solidFill>
                  <a:schemeClr val="tx1"/>
                </a:solidFill>
              </a:rPr>
              <a:t>Outpatient Services</a:t>
            </a:r>
            <a:br>
              <a:rPr lang="en-US" sz="3200" dirty="0">
                <a:solidFill>
                  <a:srgbClr val="34BCBA"/>
                </a:solidFill>
              </a:rPr>
            </a:br>
            <a:endParaRPr lang="en-US" sz="3200" dirty="0"/>
          </a:p>
        </p:txBody>
      </p:sp>
      <p:sp>
        <p:nvSpPr>
          <p:cNvPr id="2" name="Rectangle 1"/>
          <p:cNvSpPr/>
          <p:nvPr/>
        </p:nvSpPr>
        <p:spPr>
          <a:xfrm>
            <a:off x="558164" y="1341029"/>
            <a:ext cx="10589734" cy="623247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Some services are not part of the OMB rate and are billed on the CMS 1500 form and reimbursed at the fee schedule rate.</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endParaRP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Ambulatory surgical center facility services (ASC)</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Anesthesia (professional charges)</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Targeted case management</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Hearing aids (hearing testing is reimbursed at the OMB rate)</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Physician inpatient hospital visits and surgeries</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Smoking cessation </a:t>
            </a:r>
          </a:p>
          <a:p>
            <a:pPr marL="342900" lvl="0" indent="-342900" defTabSz="457200">
              <a:lnSpc>
                <a:spcPct val="150000"/>
              </a:lnSpc>
              <a:buFont typeface="Arial" panose="020B0604020202020204" pitchFamily="34" charset="0"/>
              <a:buChar char="•"/>
              <a:defRPr/>
            </a:pPr>
            <a:r>
              <a:rPr kumimoji="0" lang="en-US" sz="2000" b="0" i="0" u="none" strike="noStrike" kern="0" cap="none" spc="0" normalizeH="0" baseline="0" noProof="0" dirty="0">
                <a:ln>
                  <a:noFill/>
                </a:ln>
                <a:effectLst/>
                <a:uLnTx/>
                <a:uFillTx/>
              </a:rPr>
              <a:t>Telehealth charge (telemedicine - </a:t>
            </a:r>
            <a:r>
              <a:rPr lang="en-US" sz="2000" dirty="0"/>
              <a:t>HCPC code Q3014 (SEC 8.310.12.12)</a:t>
            </a:r>
            <a:r>
              <a:rPr kumimoji="0" lang="en-US" sz="2000" b="0" i="0" u="none" strike="noStrike" kern="0" cap="none" spc="0" normalizeH="0" baseline="0" noProof="0" dirty="0">
                <a:ln>
                  <a:noFill/>
                </a:ln>
                <a:effectLst/>
                <a:uLnTx/>
                <a:uFillTx/>
              </a:rPr>
              <a:t>)</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Transportation claims are paid at transportation rates </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Vision appliances - frames, lenses, dispensing glasses, contacts, etc.  (The exam is in the OMB rate which is billed separately.)</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Pharmacy claims which are billed as a pharmacy transaction rather than the CMS 1500 </a:t>
            </a:r>
          </a:p>
        </p:txBody>
      </p:sp>
    </p:spTree>
    <p:extLst>
      <p:ext uri="{BB962C8B-B14F-4D97-AF65-F5344CB8AC3E}">
        <p14:creationId xmlns:p14="http://schemas.microsoft.com/office/powerpoint/2010/main" val="378743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IHS/Tribal 638 Workshop</a:t>
            </a:r>
          </a:p>
        </p:txBody>
      </p:sp>
      <p:sp>
        <p:nvSpPr>
          <p:cNvPr id="3" name="Slide Number Placeholder 2"/>
          <p:cNvSpPr>
            <a:spLocks noGrp="1"/>
          </p:cNvSpPr>
          <p:nvPr>
            <p:ph type="sldNum" sz="quarter" idx="12"/>
          </p:nvPr>
        </p:nvSpPr>
        <p:spPr/>
        <p:txBody>
          <a:bodyPr/>
          <a:lstStyle/>
          <a:p>
            <a:fld id="{CACB3E39-5571-0247-86B7-EF41C2ABA1DB}" type="slidenum">
              <a:rPr lang="en-US" smtClean="0"/>
              <a:pPr/>
              <a:t>42</a:t>
            </a:fld>
            <a:endParaRPr lang="en-US" dirty="0"/>
          </a:p>
        </p:txBody>
      </p:sp>
      <p:sp>
        <p:nvSpPr>
          <p:cNvPr id="4" name="Date Placeholder 3"/>
          <p:cNvSpPr>
            <a:spLocks noGrp="1"/>
          </p:cNvSpPr>
          <p:nvPr>
            <p:ph type="dt" sz="half" idx="10"/>
          </p:nvPr>
        </p:nvSpPr>
        <p:spPr/>
        <p:txBody>
          <a:bodyPr/>
          <a:lstStyle/>
          <a:p>
            <a:r>
              <a:rPr lang="en-US"/>
              <a:t>August 1, 2018</a:t>
            </a:r>
            <a:endParaRPr lang="en-US" dirty="0"/>
          </a:p>
        </p:txBody>
      </p:sp>
      <p:sp>
        <p:nvSpPr>
          <p:cNvPr id="5" name="Title 4"/>
          <p:cNvSpPr>
            <a:spLocks noGrp="1"/>
          </p:cNvSpPr>
          <p:nvPr>
            <p:ph type="title"/>
          </p:nvPr>
        </p:nvSpPr>
        <p:spPr>
          <a:xfrm>
            <a:off x="238424" y="494702"/>
            <a:ext cx="12103735" cy="1371600"/>
          </a:xfrm>
        </p:spPr>
        <p:txBody>
          <a:bodyPr/>
          <a:lstStyle/>
          <a:p>
            <a:r>
              <a:rPr lang="en-US" dirty="0">
                <a:solidFill>
                  <a:schemeClr val="tx1"/>
                </a:solidFill>
              </a:rPr>
              <a:t>Outpatient Services Continued</a:t>
            </a:r>
            <a:endParaRPr lang="en-US" dirty="0"/>
          </a:p>
        </p:txBody>
      </p:sp>
      <p:sp>
        <p:nvSpPr>
          <p:cNvPr id="9" name="Rectangle 8"/>
          <p:cNvSpPr/>
          <p:nvPr/>
        </p:nvSpPr>
        <p:spPr>
          <a:xfrm>
            <a:off x="477520" y="2264335"/>
            <a:ext cx="11710894" cy="2246769"/>
          </a:xfrm>
          <a:prstGeom prst="rect">
            <a:avLst/>
          </a:prstGeom>
        </p:spPr>
        <p:txBody>
          <a:bodyPr wrap="square">
            <a:spAutoFit/>
          </a:bodyPr>
          <a:lstStyle/>
          <a:p>
            <a:pPr marL="457200" indent="-457200">
              <a:buFont typeface="Arial" panose="020B0604020202020204" pitchFamily="34" charset="0"/>
              <a:buChar char="•"/>
            </a:pPr>
            <a:r>
              <a:rPr lang="en-US" sz="2000" dirty="0"/>
              <a:t>Note that it is incorrect to bill </a:t>
            </a:r>
            <a:r>
              <a:rPr lang="en-US" sz="2000" b="1" dirty="0"/>
              <a:t>laboratory</a:t>
            </a:r>
            <a:r>
              <a:rPr lang="en-US" sz="2000" dirty="0"/>
              <a:t> codes, </a:t>
            </a:r>
            <a:r>
              <a:rPr lang="en-US" sz="2000" b="1" dirty="0"/>
              <a:t>radiology</a:t>
            </a:r>
            <a:r>
              <a:rPr lang="en-US" sz="2000" dirty="0"/>
              <a:t> codes, </a:t>
            </a:r>
            <a:r>
              <a:rPr lang="en-US" sz="2000" b="1" dirty="0"/>
              <a:t>physician</a:t>
            </a:r>
            <a:r>
              <a:rPr lang="en-US" sz="2000" dirty="0"/>
              <a:t> office visit codes,  and </a:t>
            </a:r>
            <a:r>
              <a:rPr lang="en-US" sz="2000" b="1" dirty="0"/>
              <a:t>physician emergency </a:t>
            </a:r>
            <a:r>
              <a:rPr lang="en-US" sz="2000" dirty="0"/>
              <a:t>room codes as additional lines on the claim with the OMB revenue codes.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Note that the </a:t>
            </a:r>
            <a:r>
              <a:rPr lang="en-US" sz="2000" b="1" dirty="0"/>
              <a:t>OMB</a:t>
            </a:r>
            <a:r>
              <a:rPr lang="en-US" sz="2000" dirty="0"/>
              <a:t> rate can be billed when the physician is supervising the RN or LPN and signs the medical record (including after a nurse provides an EPSDT screening, or reviews a radiology image taken by a technician).</a:t>
            </a:r>
          </a:p>
        </p:txBody>
      </p:sp>
    </p:spTree>
    <p:extLst>
      <p:ext uri="{BB962C8B-B14F-4D97-AF65-F5344CB8AC3E}">
        <p14:creationId xmlns:p14="http://schemas.microsoft.com/office/powerpoint/2010/main" val="986782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439940"/>
            <a:ext cx="13581063" cy="1371600"/>
          </a:xfrm>
        </p:spPr>
        <p:txBody>
          <a:bodyPr/>
          <a:lstStyle/>
          <a:p>
            <a:r>
              <a:rPr lang="en-US" sz="4400" dirty="0"/>
              <a:t>Online Claims Entry for CMS-1500</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43</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39" y="2296886"/>
            <a:ext cx="11185980" cy="53307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7762865" y="2296886"/>
            <a:ext cx="446297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Click on the RED text for the CMS 1500 Claim form instructions</a:t>
            </a:r>
          </a:p>
        </p:txBody>
      </p:sp>
      <p:cxnSp>
        <p:nvCxnSpPr>
          <p:cNvPr id="9" name="Straight Arrow Connector 8"/>
          <p:cNvCxnSpPr>
            <a:stCxn id="8" idx="1"/>
          </p:cNvCxnSpPr>
          <p:nvPr/>
        </p:nvCxnSpPr>
        <p:spPr bwMode="auto">
          <a:xfrm flipH="1">
            <a:off x="6247943" y="2736547"/>
            <a:ext cx="1514922" cy="342899"/>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87289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446860"/>
            <a:ext cx="13581063" cy="1371600"/>
          </a:xfrm>
        </p:spPr>
        <p:txBody>
          <a:bodyPr/>
          <a:lstStyle/>
          <a:p>
            <a:r>
              <a:rPr lang="en-US" sz="4400" dirty="0"/>
              <a:t>Online Claims Entry for CMS-1500 –Relevant Dates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44</a:t>
            </a:fld>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 y="2554605"/>
            <a:ext cx="12192000" cy="4297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08668" y="2341176"/>
            <a:ext cx="5536046" cy="663878"/>
          </a:xfrm>
          <a:prstGeom prst="rect">
            <a:avLst/>
          </a:prstGeom>
          <a:solidFill>
            <a:schemeClr val="bg1"/>
          </a:solidFill>
          <a:ln w="19050">
            <a:solidFill>
              <a:srgbClr val="C00000"/>
            </a:solidFill>
          </a:ln>
        </p:spPr>
        <p:txBody>
          <a:bodyPr wrap="none" lIns="130609" tIns="130609" rIns="130609" bIns="130609" rtlCol="0">
            <a:spAutoFit/>
          </a:bodyPr>
          <a:lstStyle/>
          <a:p>
            <a:r>
              <a:rPr lang="en-US" dirty="0">
                <a:solidFill>
                  <a:srgbClr val="C00000"/>
                </a:solidFill>
                <a:latin typeface="+mj-lt"/>
              </a:rPr>
              <a:t>Expanded ‘Relevant Dates” Section</a:t>
            </a:r>
          </a:p>
        </p:txBody>
      </p:sp>
    </p:spTree>
    <p:extLst>
      <p:ext uri="{BB962C8B-B14F-4D97-AF65-F5344CB8AC3E}">
        <p14:creationId xmlns:p14="http://schemas.microsoft.com/office/powerpoint/2010/main" val="35977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08125"/>
            <a:ext cx="13581063" cy="1371600"/>
          </a:xfrm>
        </p:spPr>
        <p:txBody>
          <a:bodyPr/>
          <a:lstStyle/>
          <a:p>
            <a:r>
              <a:rPr lang="en-US" sz="4000" dirty="0"/>
              <a:t>Online Claims Entry for CMS-1500 – Line Item Information</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45</a:t>
            </a:fld>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75" y="2409825"/>
            <a:ext cx="1231392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24423" y="6226507"/>
            <a:ext cx="3641297" cy="663878"/>
          </a:xfrm>
          <a:prstGeom prst="rect">
            <a:avLst/>
          </a:prstGeom>
          <a:noFill/>
          <a:ln w="19050">
            <a:solidFill>
              <a:srgbClr val="C00000"/>
            </a:solidFill>
          </a:ln>
        </p:spPr>
        <p:txBody>
          <a:bodyPr wrap="none" lIns="130609" tIns="130609" rIns="130609" bIns="130609" rtlCol="0">
            <a:spAutoFit/>
          </a:bodyPr>
          <a:lstStyle/>
          <a:p>
            <a:r>
              <a:rPr lang="en-US" dirty="0">
                <a:solidFill>
                  <a:srgbClr val="C00000"/>
                </a:solidFill>
                <a:latin typeface="+mn-lt"/>
              </a:rPr>
              <a:t>Click to add Line Items</a:t>
            </a:r>
          </a:p>
        </p:txBody>
      </p:sp>
      <p:cxnSp>
        <p:nvCxnSpPr>
          <p:cNvPr id="12" name="Straight Arrow Connector 11"/>
          <p:cNvCxnSpPr/>
          <p:nvPr/>
        </p:nvCxnSpPr>
        <p:spPr bwMode="auto">
          <a:xfrm flipH="1">
            <a:off x="3096548" y="6558446"/>
            <a:ext cx="1727875"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3" name="Slide Number Placeholder 3"/>
          <p:cNvSpPr txBox="1">
            <a:spLocks/>
          </p:cNvSpPr>
          <p:nvPr/>
        </p:nvSpPr>
        <p:spPr>
          <a:xfrm>
            <a:off x="9538335" y="6890385"/>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Tree>
    <p:extLst>
      <p:ext uri="{BB962C8B-B14F-4D97-AF65-F5344CB8AC3E}">
        <p14:creationId xmlns:p14="http://schemas.microsoft.com/office/powerpoint/2010/main" val="225772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08125"/>
            <a:ext cx="13581063" cy="1371600"/>
          </a:xfrm>
        </p:spPr>
        <p:txBody>
          <a:bodyPr/>
          <a:lstStyle/>
          <a:p>
            <a:r>
              <a:rPr lang="en-US" sz="3600" dirty="0"/>
              <a:t>Online Claims Entry CMS-1500 – Line Item Information </a:t>
            </a:r>
            <a:r>
              <a:rPr lang="en-US" sz="3600" i="1" dirty="0"/>
              <a:t>Continued</a:t>
            </a:r>
            <a:endParaRPr lang="en-US" sz="2400" i="1"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46</a:t>
            </a:fld>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024" y="2295525"/>
            <a:ext cx="10875870" cy="5153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02945" y="5918451"/>
            <a:ext cx="7924800" cy="617712"/>
          </a:xfrm>
          <a:prstGeom prst="rect">
            <a:avLst/>
          </a:prstGeom>
          <a:noFill/>
          <a:ln w="22225">
            <a:solidFill>
              <a:srgbClr val="C00000"/>
            </a:solidFill>
          </a:ln>
        </p:spPr>
        <p:txBody>
          <a:bodyPr wrap="square" lIns="130609" tIns="130609" rIns="130609" bIns="130609" rtlCol="0">
            <a:spAutoFit/>
          </a:bodyPr>
          <a:lstStyle/>
          <a:p>
            <a:r>
              <a:rPr lang="en-US" sz="2300" b="1" dirty="0">
                <a:solidFill>
                  <a:srgbClr val="C00000"/>
                </a:solidFill>
              </a:rPr>
              <a:t>The fields with a red</a:t>
            </a:r>
            <a:r>
              <a:rPr lang="en-US" sz="2300" dirty="0">
                <a:solidFill>
                  <a:srgbClr val="C00000"/>
                </a:solidFill>
              </a:rPr>
              <a:t> </a:t>
            </a:r>
            <a:r>
              <a:rPr lang="en-US" sz="2300" b="1" dirty="0">
                <a:solidFill>
                  <a:srgbClr val="C00000"/>
                </a:solidFill>
              </a:rPr>
              <a:t>Asterisks</a:t>
            </a:r>
            <a:r>
              <a:rPr lang="en-US" sz="2300" dirty="0">
                <a:solidFill>
                  <a:srgbClr val="C00000"/>
                </a:solidFill>
              </a:rPr>
              <a:t> (*) </a:t>
            </a:r>
            <a:r>
              <a:rPr lang="en-US" sz="2300" b="1" dirty="0">
                <a:solidFill>
                  <a:srgbClr val="C00000"/>
                </a:solidFill>
              </a:rPr>
              <a:t>are REQUIRED</a:t>
            </a:r>
            <a:endParaRPr lang="en-US" sz="2300" dirty="0">
              <a:solidFill>
                <a:srgbClr val="C00000"/>
              </a:solidFill>
            </a:endParaRPr>
          </a:p>
        </p:txBody>
      </p:sp>
    </p:spTree>
    <p:extLst>
      <p:ext uri="{BB962C8B-B14F-4D97-AF65-F5344CB8AC3E}">
        <p14:creationId xmlns:p14="http://schemas.microsoft.com/office/powerpoint/2010/main" val="371646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397048"/>
            <a:ext cx="13581063" cy="1612900"/>
          </a:xfrm>
        </p:spPr>
        <p:txBody>
          <a:bodyPr/>
          <a:lstStyle/>
          <a:p>
            <a:r>
              <a:rPr lang="en-US" sz="4400" dirty="0"/>
              <a:t>Claim Summary</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47</a:t>
            </a:fld>
            <a:endParaRPr lang="en-US"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 y="2318385"/>
            <a:ext cx="1280160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871337" y="2857548"/>
            <a:ext cx="3108137" cy="571546"/>
          </a:xfrm>
          <a:prstGeom prst="rect">
            <a:avLst/>
          </a:prstGeom>
          <a:noFill/>
          <a:ln w="19050">
            <a:solidFill>
              <a:srgbClr val="FF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 the Total Charge</a:t>
            </a:r>
          </a:p>
        </p:txBody>
      </p:sp>
      <p:cxnSp>
        <p:nvCxnSpPr>
          <p:cNvPr id="14" name="Straight Arrow Connector 13"/>
          <p:cNvCxnSpPr/>
          <p:nvPr/>
        </p:nvCxnSpPr>
        <p:spPr bwMode="auto">
          <a:xfrm flipH="1">
            <a:off x="5652137" y="3143511"/>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5" name="Rectangle 14"/>
          <p:cNvSpPr/>
          <p:nvPr/>
        </p:nvSpPr>
        <p:spPr>
          <a:xfrm>
            <a:off x="5652137" y="5940036"/>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sp>
        <p:nvSpPr>
          <p:cNvPr id="2" name="Rectangle 1"/>
          <p:cNvSpPr/>
          <p:nvPr/>
        </p:nvSpPr>
        <p:spPr>
          <a:xfrm>
            <a:off x="594360" y="4558665"/>
            <a:ext cx="407484" cy="492443"/>
          </a:xfrm>
          <a:prstGeom prst="rect">
            <a:avLst/>
          </a:prstGeom>
        </p:spPr>
        <p:txBody>
          <a:bodyPr wrap="none">
            <a:spAutoFit/>
          </a:bodyPr>
          <a:lstStyle/>
          <a:p>
            <a:r>
              <a:rPr lang="en-US" b="1" dirty="0"/>
              <a:t>X</a:t>
            </a:r>
            <a:endParaRPr lang="en-US" dirty="0"/>
          </a:p>
        </p:txBody>
      </p:sp>
      <p:cxnSp>
        <p:nvCxnSpPr>
          <p:cNvPr id="16" name="Straight Connector 15"/>
          <p:cNvCxnSpPr/>
          <p:nvPr/>
        </p:nvCxnSpPr>
        <p:spPr>
          <a:xfrm flipH="1" flipV="1">
            <a:off x="1001844" y="4876800"/>
            <a:ext cx="4650294" cy="1303934"/>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 name="Right Arrow 17"/>
          <p:cNvSpPr/>
          <p:nvPr/>
        </p:nvSpPr>
        <p:spPr bwMode="auto">
          <a:xfrm>
            <a:off x="167640" y="4684853"/>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Tree>
    <p:extLst>
      <p:ext uri="{BB962C8B-B14F-4D97-AF65-F5344CB8AC3E}">
        <p14:creationId xmlns:p14="http://schemas.microsoft.com/office/powerpoint/2010/main" val="15397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solidFill>
                  <a:srgbClr val="A6A6A6"/>
                </a:solidFill>
              </a:rPr>
              <a:t>August 1, 2018</a:t>
            </a:r>
            <a:endParaRPr lang="en-US" dirty="0">
              <a:solidFill>
                <a:srgbClr val="A6A6A6"/>
              </a:solidFill>
            </a:endParaRPr>
          </a:p>
        </p:txBody>
      </p:sp>
      <p:sp>
        <p:nvSpPr>
          <p:cNvPr id="3" name="Footer Placeholder 2"/>
          <p:cNvSpPr>
            <a:spLocks noGrp="1"/>
          </p:cNvSpPr>
          <p:nvPr>
            <p:ph type="ftr" sz="quarter" idx="11"/>
          </p:nvPr>
        </p:nvSpPr>
        <p:spPr/>
        <p:txBody>
          <a:bodyPr/>
          <a:lstStyle/>
          <a:p>
            <a:r>
              <a:rPr lang="en-US" dirty="0"/>
              <a:t>IHS/Tribal 638 Workshop</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48</a:t>
            </a:fld>
            <a:endParaRPr lang="en-US" dirty="0">
              <a:solidFill>
                <a:srgbClr val="AAAFB9"/>
              </a:solidFill>
            </a:endParaRPr>
          </a:p>
        </p:txBody>
      </p:sp>
      <p:sp>
        <p:nvSpPr>
          <p:cNvPr id="9" name="Title 8"/>
          <p:cNvSpPr>
            <a:spLocks noGrp="1"/>
          </p:cNvSpPr>
          <p:nvPr>
            <p:ph type="title"/>
          </p:nvPr>
        </p:nvSpPr>
        <p:spPr>
          <a:xfrm>
            <a:off x="477520" y="1397000"/>
            <a:ext cx="12038684" cy="1943100"/>
          </a:xfrm>
        </p:spPr>
        <p:txBody>
          <a:bodyPr/>
          <a:lstStyle/>
          <a:p>
            <a:r>
              <a:rPr lang="en-US" sz="4400" dirty="0"/>
              <a:t>Did you remember?</a:t>
            </a:r>
            <a:br>
              <a:rPr lang="en-US" sz="3200" b="1" dirty="0"/>
            </a:br>
            <a:endParaRPr lang="en-US" sz="3200" b="1" dirty="0"/>
          </a:p>
        </p:txBody>
      </p:sp>
      <p:sp>
        <p:nvSpPr>
          <p:cNvPr id="6" name="Rectangle 3"/>
          <p:cNvSpPr txBox="1">
            <a:spLocks noChangeArrowheads="1"/>
          </p:cNvSpPr>
          <p:nvPr/>
        </p:nvSpPr>
        <p:spPr>
          <a:xfrm>
            <a:off x="520699" y="2457450"/>
            <a:ext cx="8001000" cy="45720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i="0" u="none" strike="noStrike" kern="1200" cap="none" spc="0" normalizeH="0" baseline="0" noProof="0" dirty="0">
                <a:ln>
                  <a:noFill/>
                </a:ln>
                <a:solidFill>
                  <a:schemeClr val="tx1"/>
                </a:solidFill>
                <a:effectLst/>
                <a:uLnTx/>
                <a:uFillTx/>
                <a:latin typeface="Arial"/>
                <a:ea typeface="+mn-ea"/>
                <a:cs typeface="+mn-cs"/>
              </a:rPr>
              <a:t>Ensure the line item charges are correct and match the total charge.</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2000" i="0" u="none" strike="noStrike" kern="1200" cap="none" spc="0" normalizeH="0" baseline="0" noProof="0" dirty="0">
              <a:ln>
                <a:noFill/>
              </a:ln>
              <a:solidFill>
                <a:schemeClr val="tx1"/>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i="0" u="none" strike="noStrike" kern="1200" cap="none" spc="0" normalizeH="0" baseline="0" noProof="0" dirty="0">
                <a:ln>
                  <a:noFill/>
                </a:ln>
                <a:solidFill>
                  <a:schemeClr val="tx1"/>
                </a:solidFill>
                <a:effectLst/>
                <a:uLnTx/>
                <a:uFillTx/>
                <a:latin typeface="Arial"/>
                <a:ea typeface="+mn-ea"/>
                <a:cs typeface="+mn-cs"/>
              </a:rPr>
              <a:t>Include all appropriate EOB’s for TPL, HMO, Medicare, etc.</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2000" i="0" u="none" strike="noStrike" kern="1200" cap="none" spc="0" normalizeH="0" baseline="0" noProof="0" dirty="0">
              <a:ln>
                <a:noFill/>
              </a:ln>
              <a:solidFill>
                <a:schemeClr val="tx1"/>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i="0" u="none" strike="noStrike" kern="1200" cap="none" spc="0" normalizeH="0" baseline="0" noProof="0" dirty="0">
                <a:ln>
                  <a:noFill/>
                </a:ln>
                <a:solidFill>
                  <a:schemeClr val="tx1"/>
                </a:solidFill>
                <a:effectLst/>
                <a:uLnTx/>
                <a:uFillTx/>
                <a:latin typeface="Arial"/>
                <a:ea typeface="+mn-ea"/>
                <a:cs typeface="+mn-cs"/>
              </a:rPr>
              <a:t>Rev codes, diagnosis codes, etc., are entered correctly</a:t>
            </a:r>
            <a:r>
              <a:rPr kumimoji="0" lang="en-US" sz="2000" b="0" i="0" u="none" strike="noStrike" kern="1200" cap="none" spc="0" normalizeH="0" baseline="0" noProof="0" dirty="0">
                <a:ln>
                  <a:noFill/>
                </a:ln>
                <a:solidFill>
                  <a:srgbClr val="7053AA">
                    <a:lumMod val="50000"/>
                  </a:srgbClr>
                </a:solidFill>
                <a:effectLst/>
                <a:uLnTx/>
                <a:uFillTx/>
                <a:latin typeface="Arial"/>
                <a:ea typeface="+mn-ea"/>
                <a:cs typeface="+mn-cs"/>
              </a:rPr>
              <a:t>.</a:t>
            </a:r>
          </a:p>
        </p:txBody>
      </p:sp>
    </p:spTree>
    <p:extLst>
      <p:ext uri="{BB962C8B-B14F-4D97-AF65-F5344CB8AC3E}">
        <p14:creationId xmlns:p14="http://schemas.microsoft.com/office/powerpoint/2010/main" val="61337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4200" y="3390900"/>
            <a:ext cx="11506200" cy="1371600"/>
          </a:xfrm>
          <a:solidFill>
            <a:schemeClr val="bg1"/>
          </a:solidFill>
        </p:spPr>
        <p:txBody>
          <a:bodyPr/>
          <a:lstStyle/>
          <a:p>
            <a:r>
              <a:rPr lang="en-US" sz="4800" dirty="0"/>
              <a:t>Adjustments, Voids and Claim Re-Bills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76003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32656" y="2641600"/>
            <a:ext cx="9880600" cy="1371600"/>
          </a:xfrm>
          <a:solidFill>
            <a:schemeClr val="bg1"/>
          </a:solidFill>
        </p:spPr>
        <p:txBody>
          <a:bodyPr/>
          <a:lstStyle/>
          <a:p>
            <a:r>
              <a:rPr lang="en-US" dirty="0"/>
              <a:t>Claim Form Instructions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29830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50</a:t>
            </a:fld>
            <a:endParaRPr lang="en-US" dirty="0"/>
          </a:p>
        </p:txBody>
      </p:sp>
      <p:sp>
        <p:nvSpPr>
          <p:cNvPr id="2" name="Title 1"/>
          <p:cNvSpPr>
            <a:spLocks noGrp="1"/>
          </p:cNvSpPr>
          <p:nvPr>
            <p:ph type="title"/>
          </p:nvPr>
        </p:nvSpPr>
        <p:spPr>
          <a:xfrm>
            <a:off x="495300" y="933450"/>
            <a:ext cx="13581063" cy="1371600"/>
          </a:xfrm>
        </p:spPr>
        <p:txBody>
          <a:bodyPr/>
          <a:lstStyle/>
          <a:p>
            <a:br>
              <a:rPr lang="en-US" sz="3200" dirty="0"/>
            </a:br>
            <a:r>
              <a:rPr lang="en-US" sz="4400" dirty="0"/>
              <a:t>Definitions of Adjustments, Voids and Claim Re-Bill</a:t>
            </a:r>
            <a:endParaRPr lang="en-US" sz="4400" strike="sngStrike" dirty="0">
              <a:solidFill>
                <a:srgbClr val="FF0000"/>
              </a:solidFill>
            </a:endParaRPr>
          </a:p>
        </p:txBody>
      </p:sp>
      <p:sp>
        <p:nvSpPr>
          <p:cNvPr id="6" name="TextBox 5"/>
          <p:cNvSpPr txBox="1">
            <a:spLocks noChangeArrowheads="1"/>
          </p:cNvSpPr>
          <p:nvPr/>
        </p:nvSpPr>
        <p:spPr bwMode="auto">
          <a:xfrm>
            <a:off x="601344" y="2432050"/>
            <a:ext cx="10384155" cy="400014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lvl="0"/>
            <a:r>
              <a:rPr lang="en-US" sz="2000" b="1" kern="0" dirty="0"/>
              <a:t>Adjustments</a:t>
            </a:r>
            <a:r>
              <a:rPr lang="en-US" sz="2000" kern="0" dirty="0"/>
              <a:t> – for changes or updates to previously paid claims. </a:t>
            </a:r>
          </a:p>
          <a:p>
            <a:pPr lvl="0"/>
            <a:endParaRPr lang="en-US" sz="2000" kern="0" dirty="0"/>
          </a:p>
          <a:p>
            <a:pPr lvl="0"/>
            <a:r>
              <a:rPr lang="en-US" sz="2000" b="1" kern="0" dirty="0"/>
              <a:t>Voids</a:t>
            </a:r>
            <a:r>
              <a:rPr lang="en-US" sz="2000" kern="0" dirty="0"/>
              <a:t> – paid claims that need to be </a:t>
            </a:r>
            <a:r>
              <a:rPr lang="en-US" sz="2000" b="1" kern="0" dirty="0"/>
              <a:t>FULLY</a:t>
            </a:r>
            <a:r>
              <a:rPr lang="en-US" sz="2000" kern="0" dirty="0"/>
              <a:t> recouped.</a:t>
            </a:r>
          </a:p>
          <a:p>
            <a:pPr lvl="0"/>
            <a:endParaRPr lang="en-US" sz="2000" kern="0" dirty="0"/>
          </a:p>
          <a:p>
            <a:pPr lvl="0"/>
            <a:r>
              <a:rPr lang="en-US" sz="2000" b="1" kern="0" dirty="0"/>
              <a:t>Re-Bill</a:t>
            </a:r>
            <a:r>
              <a:rPr lang="en-US" sz="2000" kern="0" dirty="0"/>
              <a:t> – denied web portal submitted claims that can be resubmitted with corrected information in order for the claim to pay.</a:t>
            </a:r>
            <a:endParaRPr lang="en-US" sz="2000" dirty="0"/>
          </a:p>
        </p:txBody>
      </p:sp>
    </p:spTree>
    <p:extLst>
      <p:ext uri="{BB962C8B-B14F-4D97-AF65-F5344CB8AC3E}">
        <p14:creationId xmlns:p14="http://schemas.microsoft.com/office/powerpoint/2010/main" val="5437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7416800" cy="1371600"/>
          </a:xfrm>
          <a:solidFill>
            <a:schemeClr val="bg1"/>
          </a:solidFill>
        </p:spPr>
        <p:txBody>
          <a:bodyPr/>
          <a:lstStyle/>
          <a:p>
            <a:r>
              <a:rPr lang="en-US" dirty="0"/>
              <a:t>Adjustments Online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81096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52</a:t>
            </a:fld>
            <a:endParaRPr lang="en-US" dirty="0"/>
          </a:p>
        </p:txBody>
      </p:sp>
      <p:sp>
        <p:nvSpPr>
          <p:cNvPr id="2" name="Title 1"/>
          <p:cNvSpPr>
            <a:spLocks noGrp="1"/>
          </p:cNvSpPr>
          <p:nvPr>
            <p:ph type="title"/>
          </p:nvPr>
        </p:nvSpPr>
        <p:spPr>
          <a:xfrm>
            <a:off x="477520" y="1397000"/>
            <a:ext cx="13581063" cy="1466850"/>
          </a:xfrm>
        </p:spPr>
        <p:txBody>
          <a:bodyPr/>
          <a:lstStyle/>
          <a:p>
            <a:r>
              <a:rPr lang="en-US" sz="4400" dirty="0"/>
              <a:t>Adjustments Online </a:t>
            </a:r>
            <a:r>
              <a:rPr lang="en-US" sz="4400" i="1" dirty="0"/>
              <a:t>Continued</a:t>
            </a:r>
            <a:br>
              <a:rPr lang="en-US" sz="3200" dirty="0"/>
            </a:br>
            <a:endParaRPr lang="en-US" sz="3200" dirty="0"/>
          </a:p>
        </p:txBody>
      </p:sp>
      <p:sp>
        <p:nvSpPr>
          <p:cNvPr id="6" name="TextBox 5"/>
          <p:cNvSpPr txBox="1">
            <a:spLocks noChangeArrowheads="1"/>
          </p:cNvSpPr>
          <p:nvPr/>
        </p:nvSpPr>
        <p:spPr bwMode="auto">
          <a:xfrm>
            <a:off x="495300" y="2374032"/>
            <a:ext cx="9626600"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marL="342900" lvl="0" indent="-342900">
              <a:buFont typeface="Arial" panose="020B0604020202020204" pitchFamily="34" charset="0"/>
              <a:buChar char="•"/>
            </a:pPr>
            <a:r>
              <a:rPr lang="en-US" sz="2400" dirty="0"/>
              <a:t>A paid claim </a:t>
            </a:r>
            <a:r>
              <a:rPr lang="en-US" sz="2400" b="1" dirty="0"/>
              <a:t>CAN</a:t>
            </a:r>
            <a:r>
              <a:rPr lang="en-US" sz="2400" dirty="0"/>
              <a:t> be adjusted</a:t>
            </a:r>
          </a:p>
          <a:p>
            <a:pPr marL="342900" lvl="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Claims that have been processed originally via Online Claims Entry are the </a:t>
            </a:r>
            <a:r>
              <a:rPr lang="en-US" sz="2400" b="1" dirty="0"/>
              <a:t>ONLY</a:t>
            </a:r>
            <a:r>
              <a:rPr lang="en-US" sz="2400" dirty="0"/>
              <a:t> claims that </a:t>
            </a:r>
            <a:r>
              <a:rPr lang="en-US" sz="2400" b="1" dirty="0"/>
              <a:t>CAN</a:t>
            </a:r>
            <a:r>
              <a:rPr lang="en-US" sz="2400" dirty="0"/>
              <a:t> be adjusted online.  Online Claim TCNs begin with a “9”</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Attach any new attachments pertinent to the adjustment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Denied claims </a:t>
            </a:r>
            <a:r>
              <a:rPr lang="en-US" sz="2400" b="1" dirty="0"/>
              <a:t>CANNOT</a:t>
            </a:r>
            <a:r>
              <a:rPr lang="en-US" sz="2400" dirty="0"/>
              <a:t> be adjusted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Claims processed via EDI or paper claims </a:t>
            </a:r>
            <a:r>
              <a:rPr lang="en-US" sz="2400" b="1" dirty="0"/>
              <a:t>CANNOT</a:t>
            </a:r>
            <a:r>
              <a:rPr lang="en-US" sz="2400" dirty="0"/>
              <a:t> be adjusted on the web portal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lvl="0"/>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7" name="Slide Number Placeholder 3"/>
          <p:cNvSpPr txBox="1">
            <a:spLocks/>
          </p:cNvSpPr>
          <p:nvPr/>
        </p:nvSpPr>
        <p:spPr>
          <a:xfrm>
            <a:off x="9276677" y="7189471"/>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Tree>
    <p:extLst>
      <p:ext uri="{BB962C8B-B14F-4D97-AF65-F5344CB8AC3E}">
        <p14:creationId xmlns:p14="http://schemas.microsoft.com/office/powerpoint/2010/main" val="224251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862" y="2443727"/>
            <a:ext cx="7386133" cy="518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53</a:t>
            </a:fld>
            <a:endParaRPr lang="en-US" dirty="0"/>
          </a:p>
        </p:txBody>
      </p:sp>
      <p:sp>
        <p:nvSpPr>
          <p:cNvPr id="2" name="Title 1"/>
          <p:cNvSpPr>
            <a:spLocks noGrp="1"/>
          </p:cNvSpPr>
          <p:nvPr>
            <p:ph type="title"/>
          </p:nvPr>
        </p:nvSpPr>
        <p:spPr>
          <a:xfrm>
            <a:off x="477520" y="1431544"/>
            <a:ext cx="13581063" cy="1149350"/>
          </a:xfrm>
        </p:spPr>
        <p:txBody>
          <a:bodyPr/>
          <a:lstStyle/>
          <a:p>
            <a:r>
              <a:rPr lang="en-US" sz="4400" dirty="0"/>
              <a:t>Adjustments Online </a:t>
            </a:r>
            <a:r>
              <a:rPr lang="en-US" sz="4400" i="1" dirty="0"/>
              <a:t>Continued</a:t>
            </a:r>
            <a:br>
              <a:rPr lang="en-US" sz="3200" dirty="0"/>
            </a:br>
            <a:endParaRPr lang="en-US" sz="3200" dirty="0"/>
          </a:p>
        </p:txBody>
      </p:sp>
      <p:sp>
        <p:nvSpPr>
          <p:cNvPr id="9" name="Rectangle 8"/>
          <p:cNvSpPr/>
          <p:nvPr/>
        </p:nvSpPr>
        <p:spPr>
          <a:xfrm>
            <a:off x="212106" y="5980018"/>
            <a:ext cx="2311102" cy="1260327"/>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Select </a:t>
            </a:r>
            <a:r>
              <a:rPr lang="en-US" sz="1800" b="1" dirty="0">
                <a:solidFill>
                  <a:srgbClr val="C00000"/>
                </a:solidFill>
              </a:rPr>
              <a:t>Claims Entry </a:t>
            </a:r>
            <a:r>
              <a:rPr lang="en-US" sz="1800" dirty="0">
                <a:solidFill>
                  <a:srgbClr val="C00000"/>
                </a:solidFill>
              </a:rPr>
              <a:t>tab then click </a:t>
            </a:r>
            <a:r>
              <a:rPr lang="en-US" sz="1800" b="1" dirty="0">
                <a:solidFill>
                  <a:srgbClr val="C00000"/>
                </a:solidFill>
              </a:rPr>
              <a:t>Adjustment/Void</a:t>
            </a:r>
          </a:p>
        </p:txBody>
      </p:sp>
      <p:cxnSp>
        <p:nvCxnSpPr>
          <p:cNvPr id="10" name="Straight Arrow Connector 9"/>
          <p:cNvCxnSpPr/>
          <p:nvPr/>
        </p:nvCxnSpPr>
        <p:spPr>
          <a:xfrm flipV="1">
            <a:off x="2011646" y="4384896"/>
            <a:ext cx="1023125" cy="1595122"/>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158577" y="4278369"/>
            <a:ext cx="1706139" cy="170164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39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54</a:t>
            </a:fld>
            <a:endParaRPr lang="en-US" dirty="0"/>
          </a:p>
        </p:txBody>
      </p:sp>
      <p:sp>
        <p:nvSpPr>
          <p:cNvPr id="2" name="Title 1"/>
          <p:cNvSpPr>
            <a:spLocks noGrp="1"/>
          </p:cNvSpPr>
          <p:nvPr>
            <p:ph type="title"/>
          </p:nvPr>
        </p:nvSpPr>
        <p:spPr>
          <a:xfrm>
            <a:off x="495300" y="1409700"/>
            <a:ext cx="13581063" cy="1263650"/>
          </a:xfrm>
        </p:spPr>
        <p:txBody>
          <a:bodyPr/>
          <a:lstStyle/>
          <a:p>
            <a:r>
              <a:rPr lang="en-US" sz="4400" dirty="0"/>
              <a:t>Adjustments Online </a:t>
            </a:r>
            <a:r>
              <a:rPr lang="en-US" sz="4400" i="1" dirty="0"/>
              <a:t>Continued</a:t>
            </a:r>
            <a:br>
              <a:rPr lang="en-US" sz="3200" dirty="0"/>
            </a:br>
            <a:endParaRPr lang="en-US" sz="3200" dirty="0"/>
          </a:p>
        </p:txBody>
      </p:sp>
      <p:sp>
        <p:nvSpPr>
          <p:cNvPr id="12" name="Rectangle 11"/>
          <p:cNvSpPr/>
          <p:nvPr/>
        </p:nvSpPr>
        <p:spPr>
          <a:xfrm>
            <a:off x="8738508" y="3955354"/>
            <a:ext cx="2398955" cy="2514387"/>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Enter Recipient ID, TCN of claim that needs to be adjusted, select “Adjustment” as the Action item, and the select the reason for your adjustment</a:t>
            </a:r>
            <a:r>
              <a:rPr lang="en-US" sz="1400" b="1" dirty="0">
                <a:solidFill>
                  <a:srgbClr val="C00000"/>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329543"/>
            <a:ext cx="7999716" cy="5507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Straight Arrow Connector 13"/>
          <p:cNvCxnSpPr/>
          <p:nvPr/>
        </p:nvCxnSpPr>
        <p:spPr>
          <a:xfrm flipH="1">
            <a:off x="5270736" y="4370165"/>
            <a:ext cx="346777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575537" y="5494115"/>
            <a:ext cx="3162972"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118462" y="5998940"/>
            <a:ext cx="262004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55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8394700" cy="1371600"/>
          </a:xfrm>
          <a:solidFill>
            <a:schemeClr val="bg1"/>
          </a:solidFill>
        </p:spPr>
        <p:txBody>
          <a:bodyPr/>
          <a:lstStyle/>
          <a:p>
            <a:r>
              <a:rPr lang="en-US" dirty="0"/>
              <a:t>UB-04 Adjustments Online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7576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56</a:t>
            </a:fld>
            <a:endParaRPr lang="en-US" dirty="0"/>
          </a:p>
        </p:txBody>
      </p:sp>
      <p:sp>
        <p:nvSpPr>
          <p:cNvPr id="2" name="Title 1"/>
          <p:cNvSpPr>
            <a:spLocks noGrp="1"/>
          </p:cNvSpPr>
          <p:nvPr>
            <p:ph type="title"/>
          </p:nvPr>
        </p:nvSpPr>
        <p:spPr>
          <a:xfrm>
            <a:off x="477520" y="1367078"/>
            <a:ext cx="13581063" cy="1203325"/>
          </a:xfrm>
        </p:spPr>
        <p:txBody>
          <a:bodyPr/>
          <a:lstStyle/>
          <a:p>
            <a:r>
              <a:rPr lang="en-US" sz="4400" dirty="0"/>
              <a:t>UB-04 Adjustments Online </a:t>
            </a:r>
            <a:r>
              <a:rPr lang="en-US" sz="4400" i="1" dirty="0"/>
              <a:t>Continued</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20" y="2317279"/>
            <a:ext cx="8458200" cy="46910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115200" y="2684703"/>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200" b="1" dirty="0">
                <a:solidFill>
                  <a:srgbClr val="C00000"/>
                </a:solidFill>
              </a:rPr>
            </a:br>
            <a:r>
              <a:rPr lang="en-US" sz="1800" dirty="0">
                <a:solidFill>
                  <a:srgbClr val="C00000"/>
                </a:solidFill>
              </a:rPr>
              <a:t>All data associated with the previously submitted TCN will auto-populate</a:t>
            </a:r>
          </a:p>
          <a:p>
            <a:pPr algn="ctr"/>
            <a:endParaRPr lang="en-US" sz="1200" dirty="0">
              <a:solidFill>
                <a:srgbClr val="C00000"/>
              </a:solidFill>
            </a:endParaRPr>
          </a:p>
        </p:txBody>
      </p:sp>
      <p:sp>
        <p:nvSpPr>
          <p:cNvPr id="10" name="Rectangle 9"/>
          <p:cNvSpPr/>
          <p:nvPr/>
        </p:nvSpPr>
        <p:spPr>
          <a:xfrm>
            <a:off x="9115200" y="4407452"/>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Tree>
    <p:extLst>
      <p:ext uri="{BB962C8B-B14F-4D97-AF65-F5344CB8AC3E}">
        <p14:creationId xmlns:p14="http://schemas.microsoft.com/office/powerpoint/2010/main" val="30516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57</a:t>
            </a:fld>
            <a:endParaRPr lang="en-US" dirty="0"/>
          </a:p>
        </p:txBody>
      </p:sp>
      <p:sp>
        <p:nvSpPr>
          <p:cNvPr id="2" name="Title 1"/>
          <p:cNvSpPr>
            <a:spLocks noGrp="1"/>
          </p:cNvSpPr>
          <p:nvPr>
            <p:ph type="title"/>
          </p:nvPr>
        </p:nvSpPr>
        <p:spPr>
          <a:xfrm>
            <a:off x="477520" y="1395587"/>
            <a:ext cx="13581063" cy="1165225"/>
          </a:xfrm>
        </p:spPr>
        <p:txBody>
          <a:bodyPr/>
          <a:lstStyle/>
          <a:p>
            <a:r>
              <a:rPr lang="en-US" sz="4400" dirty="0"/>
              <a:t>UB-04 Adjustments Online </a:t>
            </a:r>
            <a:r>
              <a:rPr lang="en-US" sz="4400" i="1" dirty="0"/>
              <a:t>Continued</a:t>
            </a:r>
          </a:p>
        </p:txBody>
      </p:sp>
      <p:sp>
        <p:nvSpPr>
          <p:cNvPr id="7" name="Rectangle 6"/>
          <p:cNvSpPr/>
          <p:nvPr/>
        </p:nvSpPr>
        <p:spPr>
          <a:xfrm>
            <a:off x="9115201" y="252365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200" dirty="0">
                <a:solidFill>
                  <a:srgbClr val="C00000"/>
                </a:solidFill>
              </a:rPr>
            </a:br>
            <a:r>
              <a:rPr lang="en-US" sz="1800" dirty="0">
                <a:solidFill>
                  <a:srgbClr val="C00000"/>
                </a:solidFill>
              </a:rPr>
              <a:t>All data associated with the previously submitted TCN will auto-populate</a:t>
            </a:r>
          </a:p>
          <a:p>
            <a:pPr algn="ctr"/>
            <a:endParaRPr lang="en-US" sz="1200" b="1" dirty="0">
              <a:solidFill>
                <a:srgbClr val="C00000"/>
              </a:solidFill>
            </a:endParaRPr>
          </a:p>
        </p:txBody>
      </p:sp>
      <p:sp>
        <p:nvSpPr>
          <p:cNvPr id="8" name="Rectangle 7"/>
          <p:cNvSpPr/>
          <p:nvPr/>
        </p:nvSpPr>
        <p:spPr>
          <a:xfrm>
            <a:off x="9115200" y="4247679"/>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5" y="2228851"/>
            <a:ext cx="792480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39886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58</a:t>
            </a:fld>
            <a:endParaRPr lang="en-US" dirty="0"/>
          </a:p>
        </p:txBody>
      </p:sp>
      <p:sp>
        <p:nvSpPr>
          <p:cNvPr id="2" name="Title 1"/>
          <p:cNvSpPr>
            <a:spLocks noGrp="1"/>
          </p:cNvSpPr>
          <p:nvPr>
            <p:ph type="title"/>
          </p:nvPr>
        </p:nvSpPr>
        <p:spPr>
          <a:xfrm>
            <a:off x="477520" y="1421930"/>
            <a:ext cx="13581063" cy="1101724"/>
          </a:xfrm>
        </p:spPr>
        <p:txBody>
          <a:bodyPr/>
          <a:lstStyle/>
          <a:p>
            <a:r>
              <a:rPr lang="en-US" sz="4400" dirty="0"/>
              <a:t>UB-04 Adjustments Online </a:t>
            </a:r>
            <a:r>
              <a:rPr lang="en-US" sz="4400" i="1" dirty="0"/>
              <a:t>Continued</a:t>
            </a:r>
          </a:p>
        </p:txBody>
      </p:sp>
      <p:sp>
        <p:nvSpPr>
          <p:cNvPr id="7" name="Rectangle 6"/>
          <p:cNvSpPr/>
          <p:nvPr/>
        </p:nvSpPr>
        <p:spPr>
          <a:xfrm>
            <a:off x="9115201" y="252365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600" b="1" dirty="0">
                <a:solidFill>
                  <a:srgbClr val="C00000"/>
                </a:solidFill>
              </a:rPr>
            </a:br>
            <a:r>
              <a:rPr lang="en-US" sz="1800" dirty="0">
                <a:solidFill>
                  <a:srgbClr val="C00000"/>
                </a:solidFill>
              </a:rPr>
              <a:t>All data associated with the previously submitted TCN will auto-populate</a:t>
            </a:r>
          </a:p>
          <a:p>
            <a:pPr algn="ctr"/>
            <a:endParaRPr lang="en-US" sz="1200" b="1" dirty="0">
              <a:solidFill>
                <a:srgbClr val="C00000"/>
              </a:solidFill>
            </a:endParaRPr>
          </a:p>
        </p:txBody>
      </p:sp>
      <p:sp>
        <p:nvSpPr>
          <p:cNvPr id="8" name="Rectangle 7"/>
          <p:cNvSpPr/>
          <p:nvPr/>
        </p:nvSpPr>
        <p:spPr>
          <a:xfrm>
            <a:off x="9115199" y="3894783"/>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346325"/>
            <a:ext cx="7543800" cy="4186271"/>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9115200" y="535055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Indicate Timely Filing Justification TCN provided in the claim information section</a:t>
            </a:r>
          </a:p>
        </p:txBody>
      </p:sp>
      <p:cxnSp>
        <p:nvCxnSpPr>
          <p:cNvPr id="13" name="Straight Arrow Connector 12"/>
          <p:cNvCxnSpPr/>
          <p:nvPr/>
        </p:nvCxnSpPr>
        <p:spPr>
          <a:xfrm flipH="1">
            <a:off x="7440325" y="6073509"/>
            <a:ext cx="1674876"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04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59</a:t>
            </a:fld>
            <a:endParaRPr lang="en-US" dirty="0"/>
          </a:p>
        </p:txBody>
      </p:sp>
      <p:sp>
        <p:nvSpPr>
          <p:cNvPr id="2" name="Title 1"/>
          <p:cNvSpPr>
            <a:spLocks noGrp="1"/>
          </p:cNvSpPr>
          <p:nvPr>
            <p:ph type="title"/>
          </p:nvPr>
        </p:nvSpPr>
        <p:spPr>
          <a:xfrm>
            <a:off x="495300" y="1358898"/>
            <a:ext cx="13581063" cy="1266825"/>
          </a:xfrm>
        </p:spPr>
        <p:txBody>
          <a:bodyPr/>
          <a:lstStyle/>
          <a:p>
            <a:r>
              <a:rPr lang="en-US" sz="4400" dirty="0"/>
              <a:t>UB-04 Adjustments Online </a:t>
            </a:r>
            <a:r>
              <a:rPr lang="en-US" sz="4400" i="1" dirty="0"/>
              <a:t>Continued</a:t>
            </a:r>
          </a:p>
        </p:txBody>
      </p:sp>
      <p:sp>
        <p:nvSpPr>
          <p:cNvPr id="7" name="Rectangle 6"/>
          <p:cNvSpPr/>
          <p:nvPr/>
        </p:nvSpPr>
        <p:spPr>
          <a:xfrm>
            <a:off x="8953273" y="315230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953274" y="5085408"/>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 y="2800462"/>
            <a:ext cx="7848600" cy="3581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32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4" y="1609128"/>
            <a:ext cx="10603228" cy="64172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2124709" y="1905624"/>
            <a:ext cx="3846830" cy="1200329"/>
          </a:xfrm>
          <a:prstGeom prst="rect">
            <a:avLst/>
          </a:prstGeom>
          <a:solidFill>
            <a:schemeClr val="bg1"/>
          </a:solidFill>
          <a:ln w="9525">
            <a:solidFill>
              <a:srgbClr val="C00000"/>
            </a:solidFill>
            <a:miter lim="800000"/>
            <a:headEnd/>
            <a:tailEnd/>
          </a:ln>
        </p:spPr>
        <p:txBody>
          <a:bodyPr wrap="square">
            <a:spAutoFit/>
          </a:bodyPr>
          <a:lstStyle/>
          <a:p>
            <a:r>
              <a:rPr lang="en-US" sz="1800" dirty="0">
                <a:solidFill>
                  <a:srgbClr val="C00000"/>
                </a:solidFill>
              </a:rPr>
              <a:t>On the Portal: Click on Providers then Forms, Publications, and Instructions under Provider Information </a:t>
            </a:r>
          </a:p>
        </p:txBody>
      </p:sp>
      <p:sp>
        <p:nvSpPr>
          <p:cNvPr id="2" name="Rectangle 1"/>
          <p:cNvSpPr/>
          <p:nvPr/>
        </p:nvSpPr>
        <p:spPr>
          <a:xfrm>
            <a:off x="147319" y="870464"/>
            <a:ext cx="11437747" cy="738664"/>
          </a:xfrm>
          <a:prstGeom prst="rect">
            <a:avLst/>
          </a:prstGeom>
        </p:spPr>
        <p:txBody>
          <a:bodyPr wrap="none">
            <a:spAutoFit/>
          </a:bodyPr>
          <a:lstStyle/>
          <a:p>
            <a:r>
              <a:rPr lang="en-US" sz="4200" dirty="0"/>
              <a:t>Where to get a copy of Claim Form Instructions</a:t>
            </a:r>
          </a:p>
        </p:txBody>
      </p:sp>
      <p:sp>
        <p:nvSpPr>
          <p:cNvPr id="8" name="Oval 7"/>
          <p:cNvSpPr/>
          <p:nvPr/>
        </p:nvSpPr>
        <p:spPr bwMode="auto">
          <a:xfrm>
            <a:off x="8219438" y="1922210"/>
            <a:ext cx="2682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9" name="Oval 8"/>
          <p:cNvSpPr/>
          <p:nvPr/>
        </p:nvSpPr>
        <p:spPr bwMode="auto">
          <a:xfrm>
            <a:off x="298448" y="5345188"/>
            <a:ext cx="2682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5" name="Slide Number Placeholder 4"/>
          <p:cNvSpPr>
            <a:spLocks noGrp="1"/>
          </p:cNvSpPr>
          <p:nvPr>
            <p:ph type="sldNum" sz="quarter" idx="12"/>
          </p:nvPr>
        </p:nvSpPr>
        <p:spPr/>
        <p:txBody>
          <a:bodyPr/>
          <a:lstStyle/>
          <a:p>
            <a:fld id="{CACB3E39-5571-0247-86B7-EF41C2ABA1DB}" type="slidenum">
              <a:rPr lang="en-US" smtClean="0"/>
              <a:pPr/>
              <a:t>6</a:t>
            </a:fld>
            <a:endParaRPr lang="en-US" dirty="0"/>
          </a:p>
        </p:txBody>
      </p:sp>
    </p:spTree>
    <p:extLst>
      <p:ext uri="{BB962C8B-B14F-4D97-AF65-F5344CB8AC3E}">
        <p14:creationId xmlns:p14="http://schemas.microsoft.com/office/powerpoint/2010/main" val="355749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60</a:t>
            </a:fld>
            <a:endParaRPr lang="en-US" dirty="0"/>
          </a:p>
        </p:txBody>
      </p:sp>
      <p:sp>
        <p:nvSpPr>
          <p:cNvPr id="2" name="Title 1"/>
          <p:cNvSpPr>
            <a:spLocks noGrp="1"/>
          </p:cNvSpPr>
          <p:nvPr>
            <p:ph type="title"/>
          </p:nvPr>
        </p:nvSpPr>
        <p:spPr>
          <a:xfrm>
            <a:off x="477520" y="1371599"/>
            <a:ext cx="13581063" cy="1216025"/>
          </a:xfrm>
        </p:spPr>
        <p:txBody>
          <a:bodyPr/>
          <a:lstStyle/>
          <a:p>
            <a:r>
              <a:rPr lang="en-US" sz="4400" dirty="0"/>
              <a:t>UB-04 Adjustments Online </a:t>
            </a:r>
            <a:r>
              <a:rPr lang="en-US" sz="4400" i="1" dirty="0"/>
              <a:t>Continued</a:t>
            </a:r>
            <a:endParaRPr lang="en-US" sz="3200" i="1" dirty="0"/>
          </a:p>
        </p:txBody>
      </p:sp>
      <p:sp>
        <p:nvSpPr>
          <p:cNvPr id="7" name="Rectangle 6"/>
          <p:cNvSpPr/>
          <p:nvPr/>
        </p:nvSpPr>
        <p:spPr>
          <a:xfrm>
            <a:off x="8258174" y="305705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258174" y="4900254"/>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862" y="2377589"/>
            <a:ext cx="6781800" cy="5019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9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61</a:t>
            </a:fld>
            <a:endParaRPr lang="en-US" dirty="0"/>
          </a:p>
        </p:txBody>
      </p:sp>
      <p:sp>
        <p:nvSpPr>
          <p:cNvPr id="2" name="Title 1"/>
          <p:cNvSpPr>
            <a:spLocks noGrp="1"/>
          </p:cNvSpPr>
          <p:nvPr>
            <p:ph type="title"/>
          </p:nvPr>
        </p:nvSpPr>
        <p:spPr>
          <a:xfrm>
            <a:off x="495300" y="1384296"/>
            <a:ext cx="13581063" cy="1190625"/>
          </a:xfrm>
        </p:spPr>
        <p:txBody>
          <a:bodyPr/>
          <a:lstStyle/>
          <a:p>
            <a:r>
              <a:rPr lang="en-US" sz="4400" dirty="0"/>
              <a:t>UB-04 Adjustments Online </a:t>
            </a:r>
            <a:r>
              <a:rPr lang="en-US" sz="4400" i="1" dirty="0"/>
              <a:t>Continued</a:t>
            </a:r>
            <a:endParaRPr lang="en-US" sz="3200" i="1" dirty="0"/>
          </a:p>
        </p:txBody>
      </p:sp>
      <p:sp>
        <p:nvSpPr>
          <p:cNvPr id="7" name="Rectangle 6"/>
          <p:cNvSpPr/>
          <p:nvPr/>
        </p:nvSpPr>
        <p:spPr>
          <a:xfrm>
            <a:off x="8258174" y="305705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258174" y="4900254"/>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63" y="2360089"/>
            <a:ext cx="6972300" cy="4776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77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62</a:t>
            </a:fld>
            <a:endParaRPr lang="en-US" dirty="0"/>
          </a:p>
        </p:txBody>
      </p:sp>
      <p:sp>
        <p:nvSpPr>
          <p:cNvPr id="2" name="Title 1"/>
          <p:cNvSpPr>
            <a:spLocks noGrp="1"/>
          </p:cNvSpPr>
          <p:nvPr>
            <p:ph type="title"/>
          </p:nvPr>
        </p:nvSpPr>
        <p:spPr>
          <a:xfrm>
            <a:off x="477520" y="1408670"/>
            <a:ext cx="13581063" cy="1216025"/>
          </a:xfrm>
        </p:spPr>
        <p:txBody>
          <a:bodyPr/>
          <a:lstStyle/>
          <a:p>
            <a:r>
              <a:rPr lang="en-US" sz="4400" dirty="0"/>
              <a:t>UB-04 Adjustments Online </a:t>
            </a:r>
            <a:r>
              <a:rPr lang="en-US" sz="4400" i="1" dirty="0"/>
              <a:t>Continued</a:t>
            </a:r>
          </a:p>
        </p:txBody>
      </p:sp>
      <p:sp>
        <p:nvSpPr>
          <p:cNvPr id="7" name="Rectangle 6"/>
          <p:cNvSpPr/>
          <p:nvPr/>
        </p:nvSpPr>
        <p:spPr>
          <a:xfrm>
            <a:off x="8258174" y="305705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258174" y="4900254"/>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50" y="2624695"/>
            <a:ext cx="7620000" cy="3906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70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63</a:t>
            </a:fld>
            <a:endParaRPr lang="en-US" dirty="0"/>
          </a:p>
        </p:txBody>
      </p:sp>
      <p:sp>
        <p:nvSpPr>
          <p:cNvPr id="2" name="Title 1"/>
          <p:cNvSpPr>
            <a:spLocks noGrp="1"/>
          </p:cNvSpPr>
          <p:nvPr>
            <p:ph type="title"/>
          </p:nvPr>
        </p:nvSpPr>
        <p:spPr>
          <a:xfrm>
            <a:off x="495300" y="1362268"/>
            <a:ext cx="13581063" cy="1139825"/>
          </a:xfrm>
        </p:spPr>
        <p:txBody>
          <a:bodyPr/>
          <a:lstStyle/>
          <a:p>
            <a:r>
              <a:rPr lang="en-US" sz="4400" dirty="0"/>
              <a:t>UB-04 Adjustments Online </a:t>
            </a:r>
            <a:r>
              <a:rPr lang="en-US" sz="4400" i="1" dirty="0"/>
              <a:t>Continued</a:t>
            </a:r>
          </a:p>
        </p:txBody>
      </p:sp>
      <p:sp>
        <p:nvSpPr>
          <p:cNvPr id="7" name="Rectangle 6"/>
          <p:cNvSpPr/>
          <p:nvPr/>
        </p:nvSpPr>
        <p:spPr>
          <a:xfrm>
            <a:off x="8705849" y="2634971"/>
            <a:ext cx="3162749" cy="1253494"/>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705849" y="3946084"/>
            <a:ext cx="3162749" cy="1266259"/>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734" y="2590993"/>
            <a:ext cx="7924799" cy="3300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818995" y="5347178"/>
            <a:ext cx="5344054" cy="1211894"/>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To add additional line items, select “Add Service Line Items”</a:t>
            </a:r>
            <a:br>
              <a:rPr lang="en-US" sz="1800" dirty="0">
                <a:solidFill>
                  <a:srgbClr val="C00000"/>
                </a:solidFill>
              </a:rPr>
            </a:br>
            <a:r>
              <a:rPr lang="en-US" sz="1800" dirty="0">
                <a:solidFill>
                  <a:srgbClr val="C00000"/>
                </a:solidFill>
              </a:rPr>
              <a:t>Select “Edit” to make changes to lines already populated.</a:t>
            </a:r>
          </a:p>
        </p:txBody>
      </p:sp>
      <p:cxnSp>
        <p:nvCxnSpPr>
          <p:cNvPr id="13" name="Straight Arrow Connector 12"/>
          <p:cNvCxnSpPr/>
          <p:nvPr/>
        </p:nvCxnSpPr>
        <p:spPr>
          <a:xfrm>
            <a:off x="3361795" y="5581090"/>
            <a:ext cx="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169670" y="4838700"/>
            <a:ext cx="0" cy="489612"/>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3308870" y="5681399"/>
            <a:ext cx="50217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79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64</a:t>
            </a:fld>
            <a:endParaRPr lang="en-US" dirty="0"/>
          </a:p>
        </p:txBody>
      </p:sp>
      <p:sp>
        <p:nvSpPr>
          <p:cNvPr id="2" name="Title 1"/>
          <p:cNvSpPr>
            <a:spLocks noGrp="1"/>
          </p:cNvSpPr>
          <p:nvPr>
            <p:ph type="title"/>
          </p:nvPr>
        </p:nvSpPr>
        <p:spPr>
          <a:xfrm>
            <a:off x="477520" y="885825"/>
            <a:ext cx="13581063" cy="1371600"/>
          </a:xfrm>
        </p:spPr>
        <p:txBody>
          <a:bodyPr/>
          <a:lstStyle/>
          <a:p>
            <a:br>
              <a:rPr lang="en-US" sz="3200" dirty="0"/>
            </a:br>
            <a:r>
              <a:rPr lang="en-US" sz="4400" dirty="0"/>
              <a:t>UB-04 Adjustments Online </a:t>
            </a:r>
            <a:r>
              <a:rPr lang="en-US" sz="4400" i="1" dirty="0"/>
              <a:t>Continued</a:t>
            </a:r>
          </a:p>
        </p:txBody>
      </p:sp>
      <p:sp>
        <p:nvSpPr>
          <p:cNvPr id="7" name="Rectangle 6"/>
          <p:cNvSpPr/>
          <p:nvPr/>
        </p:nvSpPr>
        <p:spPr>
          <a:xfrm>
            <a:off x="8705849" y="2685579"/>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705849" y="5053596"/>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813" y="2346325"/>
            <a:ext cx="7283042" cy="4702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03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65</a:t>
            </a:fld>
            <a:endParaRPr lang="en-US" dirty="0"/>
          </a:p>
        </p:txBody>
      </p:sp>
      <p:sp>
        <p:nvSpPr>
          <p:cNvPr id="2" name="Title 1"/>
          <p:cNvSpPr>
            <a:spLocks noGrp="1"/>
          </p:cNvSpPr>
          <p:nvPr>
            <p:ph type="title"/>
          </p:nvPr>
        </p:nvSpPr>
        <p:spPr>
          <a:xfrm>
            <a:off x="495300" y="882650"/>
            <a:ext cx="13581063" cy="1371600"/>
          </a:xfrm>
        </p:spPr>
        <p:txBody>
          <a:bodyPr/>
          <a:lstStyle/>
          <a:p>
            <a:br>
              <a:rPr lang="en-US" sz="3200" dirty="0"/>
            </a:br>
            <a:r>
              <a:rPr lang="en-US" sz="4400" dirty="0"/>
              <a:t>UB-04 Adjustments Online </a:t>
            </a:r>
            <a:r>
              <a:rPr lang="en-US" sz="4400" i="1" dirty="0"/>
              <a:t>Continued</a:t>
            </a:r>
          </a:p>
        </p:txBody>
      </p:sp>
      <p:sp>
        <p:nvSpPr>
          <p:cNvPr id="7" name="Rectangle 6"/>
          <p:cNvSpPr/>
          <p:nvPr/>
        </p:nvSpPr>
        <p:spPr>
          <a:xfrm>
            <a:off x="10764520" y="2685579"/>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10764520" y="4417683"/>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2" name="Rectangle 11"/>
          <p:cNvSpPr/>
          <p:nvPr/>
        </p:nvSpPr>
        <p:spPr>
          <a:xfrm>
            <a:off x="3276375" y="6265333"/>
            <a:ext cx="3121671" cy="1206650"/>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Once adjusted claim is submitted, a new TCN will be generated.</a:t>
            </a:r>
          </a:p>
        </p:txBody>
      </p:sp>
      <p:sp>
        <p:nvSpPr>
          <p:cNvPr id="19" name="TextBox 18"/>
          <p:cNvSpPr txBox="1"/>
          <p:nvPr/>
        </p:nvSpPr>
        <p:spPr>
          <a:xfrm>
            <a:off x="557071" y="4000469"/>
            <a:ext cx="304892" cy="400110"/>
          </a:xfrm>
          <a:prstGeom prst="rect">
            <a:avLst/>
          </a:prstGeom>
          <a:noFill/>
        </p:spPr>
        <p:txBody>
          <a:bodyPr wrap="none" tIns="91440" bIns="91440" rtlCol="0">
            <a:spAutoFit/>
          </a:bodyPr>
          <a:lstStyle/>
          <a:p>
            <a:r>
              <a:rPr lang="en-US" dirty="0">
                <a:latin typeface="+mn-lt"/>
              </a:rPr>
              <a:t>X</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14" y="2310342"/>
            <a:ext cx="9990667" cy="3599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90587" y="5138291"/>
            <a:ext cx="278215" cy="276999"/>
          </a:xfrm>
          <a:prstGeom prst="rect">
            <a:avLst/>
          </a:prstGeom>
          <a:noFill/>
        </p:spPr>
        <p:txBody>
          <a:bodyPr wrap="square" rtlCol="0">
            <a:spAutoFit/>
          </a:bodyPr>
          <a:lstStyle/>
          <a:p>
            <a:r>
              <a:rPr lang="en-US" sz="1200" b="1" dirty="0"/>
              <a:t>X</a:t>
            </a:r>
          </a:p>
        </p:txBody>
      </p:sp>
      <p:cxnSp>
        <p:nvCxnSpPr>
          <p:cNvPr id="17" name="Straight Arrow Connector 16"/>
          <p:cNvCxnSpPr/>
          <p:nvPr/>
        </p:nvCxnSpPr>
        <p:spPr>
          <a:xfrm flipH="1" flipV="1">
            <a:off x="1219200" y="5887332"/>
            <a:ext cx="2057177" cy="116205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CMS-1500 Adjustments Online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73350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67</a:t>
            </a:fld>
            <a:endParaRPr lang="en-US" dirty="0"/>
          </a:p>
        </p:txBody>
      </p:sp>
      <p:sp>
        <p:nvSpPr>
          <p:cNvPr id="2" name="Title 1"/>
          <p:cNvSpPr>
            <a:spLocks noGrp="1"/>
          </p:cNvSpPr>
          <p:nvPr>
            <p:ph type="title"/>
          </p:nvPr>
        </p:nvSpPr>
        <p:spPr>
          <a:xfrm>
            <a:off x="477520" y="1399688"/>
            <a:ext cx="13581063" cy="1171575"/>
          </a:xfrm>
        </p:spPr>
        <p:txBody>
          <a:bodyPr/>
          <a:lstStyle/>
          <a:p>
            <a:r>
              <a:rPr lang="en-US" sz="4400" dirty="0"/>
              <a:t>CMS-1500 Adjustments Online </a:t>
            </a:r>
            <a:r>
              <a:rPr lang="en-US" sz="4400" i="1" dirty="0"/>
              <a:t>Continued</a:t>
            </a:r>
            <a:br>
              <a:rPr lang="en-US" sz="3200" dirty="0"/>
            </a:br>
            <a:br>
              <a:rPr lang="en-US" sz="3200" dirty="0"/>
            </a:br>
            <a:endParaRPr lang="en-US" sz="3200" dirty="0"/>
          </a:p>
        </p:txBody>
      </p:sp>
      <p:sp>
        <p:nvSpPr>
          <p:cNvPr id="7" name="Rectangle 6"/>
          <p:cNvSpPr/>
          <p:nvPr/>
        </p:nvSpPr>
        <p:spPr>
          <a:xfrm>
            <a:off x="8179061" y="258396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179061" y="4799405"/>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Make any changes to the existing information provided</a:t>
            </a:r>
          </a:p>
        </p:txBody>
      </p:sp>
      <p:pic>
        <p:nvPicPr>
          <p:cNvPr id="1026" name="Picture 2" descr="C:\Users\11006169.GHS\AppData\Local\Temp\SNAGHTML1fa60fb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62" y="2235327"/>
            <a:ext cx="7679637" cy="54556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68</a:t>
            </a:fld>
            <a:endParaRPr lang="en-US" dirty="0"/>
          </a:p>
        </p:txBody>
      </p:sp>
      <p:sp>
        <p:nvSpPr>
          <p:cNvPr id="2" name="Title 1"/>
          <p:cNvSpPr>
            <a:spLocks noGrp="1"/>
          </p:cNvSpPr>
          <p:nvPr>
            <p:ph type="title"/>
          </p:nvPr>
        </p:nvSpPr>
        <p:spPr>
          <a:xfrm>
            <a:off x="477520" y="1361587"/>
            <a:ext cx="13581063" cy="1108075"/>
          </a:xfrm>
        </p:spPr>
        <p:txBody>
          <a:bodyPr/>
          <a:lstStyle/>
          <a:p>
            <a:r>
              <a:rPr lang="en-US" sz="4400" dirty="0"/>
              <a:t>CMS-1500 Adjustments Online </a:t>
            </a:r>
            <a:br>
              <a:rPr lang="en-US" sz="3200" dirty="0"/>
            </a:br>
            <a:br>
              <a:rPr lang="en-US" sz="3200" dirty="0"/>
            </a:br>
            <a:endParaRPr lang="en-US" sz="3200" dirty="0"/>
          </a:p>
        </p:txBody>
      </p:sp>
      <p:sp>
        <p:nvSpPr>
          <p:cNvPr id="7" name="Rectangle 6"/>
          <p:cNvSpPr/>
          <p:nvPr/>
        </p:nvSpPr>
        <p:spPr>
          <a:xfrm>
            <a:off x="8179061" y="258396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179061" y="4799405"/>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Make any changes to the existing information provided</a:t>
            </a:r>
          </a:p>
        </p:txBody>
      </p:sp>
      <p:pic>
        <p:nvPicPr>
          <p:cNvPr id="3074" name="Picture 10"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77" y="2469662"/>
            <a:ext cx="7478384" cy="46643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69</a:t>
            </a:fld>
            <a:endParaRPr lang="en-US" dirty="0"/>
          </a:p>
        </p:txBody>
      </p:sp>
      <p:sp>
        <p:nvSpPr>
          <p:cNvPr id="2" name="Title 1"/>
          <p:cNvSpPr>
            <a:spLocks noGrp="1"/>
          </p:cNvSpPr>
          <p:nvPr>
            <p:ph type="title"/>
          </p:nvPr>
        </p:nvSpPr>
        <p:spPr>
          <a:xfrm>
            <a:off x="477520" y="1361103"/>
            <a:ext cx="13581063" cy="1133475"/>
          </a:xfrm>
        </p:spPr>
        <p:txBody>
          <a:bodyPr/>
          <a:lstStyle/>
          <a:p>
            <a:r>
              <a:rPr lang="en-US" sz="4400" dirty="0"/>
              <a:t>CMS-1500 Adjustments Online </a:t>
            </a:r>
            <a:r>
              <a:rPr lang="en-US" sz="4400" i="1" dirty="0"/>
              <a:t>Continued</a:t>
            </a:r>
            <a:br>
              <a:rPr lang="en-US" sz="3200" dirty="0"/>
            </a:br>
            <a:endParaRPr lang="en-US" sz="3200" dirty="0"/>
          </a:p>
        </p:txBody>
      </p:sp>
      <p:sp>
        <p:nvSpPr>
          <p:cNvPr id="7" name="Rectangle 6"/>
          <p:cNvSpPr/>
          <p:nvPr/>
        </p:nvSpPr>
        <p:spPr>
          <a:xfrm>
            <a:off x="8655311" y="2588856"/>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655311" y="4776770"/>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Make any changes to the existing information provided</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14" y="2416175"/>
            <a:ext cx="7772400" cy="3952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flipV="1">
            <a:off x="7419975" y="4524375"/>
            <a:ext cx="152400" cy="121920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105150" y="6048375"/>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2152651" y="6048375"/>
            <a:ext cx="1038224" cy="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190875" y="5743575"/>
            <a:ext cx="5160239" cy="1147082"/>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To add additional line items, select “Add Service Line Items”</a:t>
            </a:r>
            <a:br>
              <a:rPr lang="en-US" sz="1800" dirty="0">
                <a:solidFill>
                  <a:srgbClr val="C00000"/>
                </a:solidFill>
              </a:rPr>
            </a:br>
            <a:r>
              <a:rPr lang="en-US" sz="1800" dirty="0">
                <a:solidFill>
                  <a:srgbClr val="C00000"/>
                </a:solidFill>
              </a:rPr>
              <a:t>Select “Edit” to make changes to lines already populated.</a:t>
            </a:r>
          </a:p>
        </p:txBody>
      </p:sp>
    </p:spTree>
    <p:extLst>
      <p:ext uri="{BB962C8B-B14F-4D97-AF65-F5344CB8AC3E}">
        <p14:creationId xmlns:p14="http://schemas.microsoft.com/office/powerpoint/2010/main" val="211235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59440" y="7389168"/>
            <a:ext cx="3413760" cy="438150"/>
          </a:xfrm>
        </p:spPr>
        <p:txBody>
          <a:bodyPr/>
          <a:lstStyle/>
          <a:p>
            <a:fld id="{CACB3E39-5571-0247-86B7-EF41C2ABA1DB}" type="slidenum">
              <a:rPr lang="en-US" smtClean="0">
                <a:solidFill>
                  <a:srgbClr val="AAAFB9"/>
                </a:solidFill>
              </a:rPr>
              <a:pPr/>
              <a:t>7</a:t>
            </a:fld>
            <a:endParaRPr lang="en-US" dirty="0">
              <a:solidFill>
                <a:srgbClr val="AAAFB9"/>
              </a:solidFill>
            </a:endParaRPr>
          </a:p>
        </p:txBody>
      </p:sp>
      <p:sp>
        <p:nvSpPr>
          <p:cNvPr id="7" name="Rectangle 2"/>
          <p:cNvSpPr>
            <a:spLocks noGrp="1" noChangeArrowheads="1"/>
          </p:cNvSpPr>
          <p:nvPr>
            <p:ph type="title"/>
          </p:nvPr>
        </p:nvSpPr>
        <p:spPr>
          <a:xfrm>
            <a:off x="477520" y="1298247"/>
            <a:ext cx="13784580" cy="822325"/>
          </a:xfrm>
        </p:spPr>
        <p:txBody>
          <a:bodyPr/>
          <a:lstStyle/>
          <a:p>
            <a:r>
              <a:rPr lang="en-US" sz="4400" dirty="0">
                <a:solidFill>
                  <a:schemeClr val="tx1"/>
                </a:solidFill>
              </a:rPr>
              <a:t>Where to get a copy of Claim Form Instructions</a:t>
            </a:r>
          </a:p>
        </p:txBody>
      </p:sp>
      <p:sp>
        <p:nvSpPr>
          <p:cNvPr id="6" name="Rectangle 5"/>
          <p:cNvSpPr/>
          <p:nvPr/>
        </p:nvSpPr>
        <p:spPr>
          <a:xfrm>
            <a:off x="8632823" y="2711122"/>
            <a:ext cx="2209801" cy="523220"/>
          </a:xfrm>
          <a:prstGeom prst="rect">
            <a:avLst/>
          </a:prstGeom>
          <a:ln w="19050">
            <a:solidFill>
              <a:srgbClr val="C00000"/>
            </a:solidFill>
          </a:ln>
        </p:spPr>
        <p:txBody>
          <a:bodyPr wrap="square">
            <a:spAutoFit/>
          </a:bodyPr>
          <a:lstStyle/>
          <a:p>
            <a:pPr algn="ctr"/>
            <a:r>
              <a:rPr lang="en-US" sz="2800" dirty="0">
                <a:solidFill>
                  <a:srgbClr val="C00000"/>
                </a:solidFill>
                <a:latin typeface="+mj-lt"/>
              </a:rPr>
              <a:t>Scroll down</a:t>
            </a:r>
          </a:p>
        </p:txBody>
      </p:sp>
      <p:sp>
        <p:nvSpPr>
          <p:cNvPr id="10" name="Line 5"/>
          <p:cNvSpPr>
            <a:spLocks noChangeShapeType="1"/>
          </p:cNvSpPr>
          <p:nvPr/>
        </p:nvSpPr>
        <p:spPr bwMode="auto">
          <a:xfrm>
            <a:off x="9737723" y="3234342"/>
            <a:ext cx="0" cy="274320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lstStyle/>
          <a:p>
            <a:endParaRPr lang="en-US" dirty="0">
              <a:solidFill>
                <a:srgbClr val="000000"/>
              </a:solidFill>
            </a:endParaRPr>
          </a:p>
        </p:txBody>
      </p:sp>
      <p:sp>
        <p:nvSpPr>
          <p:cNvPr id="11" name="Rectangle 10"/>
          <p:cNvSpPr/>
          <p:nvPr/>
        </p:nvSpPr>
        <p:spPr>
          <a:xfrm>
            <a:off x="8812209" y="6063594"/>
            <a:ext cx="1895475" cy="523220"/>
          </a:xfrm>
          <a:prstGeom prst="rect">
            <a:avLst/>
          </a:prstGeom>
          <a:ln w="19050">
            <a:solidFill>
              <a:srgbClr val="C00000"/>
            </a:solidFill>
          </a:ln>
        </p:spPr>
        <p:txBody>
          <a:bodyPr wrap="square">
            <a:spAutoFit/>
          </a:bodyPr>
          <a:lstStyle/>
          <a:p>
            <a:pPr algn="ctr"/>
            <a:r>
              <a:rPr lang="en-US" sz="2800" dirty="0">
                <a:solidFill>
                  <a:srgbClr val="C00000"/>
                </a:solidFill>
                <a:latin typeface="+mj-lt"/>
              </a:rPr>
              <a:t>Open file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357" y="2711122"/>
            <a:ext cx="6924675"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357" y="5139342"/>
            <a:ext cx="6924675" cy="1438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Oval 11"/>
          <p:cNvSpPr/>
          <p:nvPr/>
        </p:nvSpPr>
        <p:spPr bwMode="auto">
          <a:xfrm>
            <a:off x="599757" y="5383015"/>
            <a:ext cx="7529512" cy="1836753"/>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C00000"/>
              </a:solidFill>
            </a:endParaRPr>
          </a:p>
        </p:txBody>
      </p:sp>
    </p:spTree>
    <p:extLst>
      <p:ext uri="{BB962C8B-B14F-4D97-AF65-F5344CB8AC3E}">
        <p14:creationId xmlns:p14="http://schemas.microsoft.com/office/powerpoint/2010/main" val="4049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70</a:t>
            </a:fld>
            <a:endParaRPr lang="en-US" dirty="0"/>
          </a:p>
        </p:txBody>
      </p:sp>
      <p:sp>
        <p:nvSpPr>
          <p:cNvPr id="2" name="Title 1"/>
          <p:cNvSpPr>
            <a:spLocks noGrp="1"/>
          </p:cNvSpPr>
          <p:nvPr>
            <p:ph type="title"/>
          </p:nvPr>
        </p:nvSpPr>
        <p:spPr>
          <a:xfrm>
            <a:off x="477520" y="1386989"/>
            <a:ext cx="13581063" cy="1196975"/>
          </a:xfrm>
        </p:spPr>
        <p:txBody>
          <a:bodyPr/>
          <a:lstStyle/>
          <a:p>
            <a:r>
              <a:rPr lang="en-US" sz="4400" dirty="0"/>
              <a:t>CMS-1500 Adjustments Online </a:t>
            </a:r>
            <a:r>
              <a:rPr lang="en-US" sz="4400" i="1" dirty="0"/>
              <a:t>Continued</a:t>
            </a:r>
            <a:br>
              <a:rPr lang="en-US" sz="3200" dirty="0"/>
            </a:br>
            <a:br>
              <a:rPr lang="en-US" sz="3200" dirty="0"/>
            </a:br>
            <a:endParaRPr lang="en-US" sz="3200" dirty="0"/>
          </a:p>
        </p:txBody>
      </p:sp>
      <p:sp>
        <p:nvSpPr>
          <p:cNvPr id="7" name="Rectangle 6"/>
          <p:cNvSpPr/>
          <p:nvPr/>
        </p:nvSpPr>
        <p:spPr>
          <a:xfrm>
            <a:off x="8179061" y="258396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179061" y="4799405"/>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Make any changes to the existing information provided</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221" y="2385023"/>
            <a:ext cx="7283042" cy="4702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71</a:t>
            </a:fld>
            <a:endParaRPr lang="en-US" dirty="0"/>
          </a:p>
        </p:txBody>
      </p:sp>
      <p:sp>
        <p:nvSpPr>
          <p:cNvPr id="2" name="Title 1"/>
          <p:cNvSpPr>
            <a:spLocks noGrp="1"/>
          </p:cNvSpPr>
          <p:nvPr>
            <p:ph type="title"/>
          </p:nvPr>
        </p:nvSpPr>
        <p:spPr>
          <a:xfrm>
            <a:off x="477520" y="908050"/>
            <a:ext cx="13581063" cy="1371600"/>
          </a:xfrm>
        </p:spPr>
        <p:txBody>
          <a:bodyPr/>
          <a:lstStyle/>
          <a:p>
            <a:br>
              <a:rPr lang="en-US" sz="3200" dirty="0"/>
            </a:br>
            <a:r>
              <a:rPr lang="en-US" sz="4400" dirty="0"/>
              <a:t>CMS-1500 Adjustments Online </a:t>
            </a:r>
            <a:r>
              <a:rPr lang="en-US" sz="4400" i="1" dirty="0"/>
              <a:t>Continued</a:t>
            </a:r>
            <a:endParaRPr lang="en-US" sz="3200" i="1" dirty="0"/>
          </a:p>
        </p:txBody>
      </p:sp>
      <p:sp>
        <p:nvSpPr>
          <p:cNvPr id="7" name="Rectangle 6"/>
          <p:cNvSpPr/>
          <p:nvPr/>
        </p:nvSpPr>
        <p:spPr>
          <a:xfrm>
            <a:off x="8705847" y="2790825"/>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405" y="2447925"/>
            <a:ext cx="7772399"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76376" y="5953125"/>
            <a:ext cx="3121671" cy="1206650"/>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Once adjusted claim is submitted, a new TCN will be generated.</a:t>
            </a:r>
          </a:p>
        </p:txBody>
      </p:sp>
      <p:cxnSp>
        <p:nvCxnSpPr>
          <p:cNvPr id="13" name="Straight Arrow Connector 12"/>
          <p:cNvCxnSpPr/>
          <p:nvPr/>
        </p:nvCxnSpPr>
        <p:spPr>
          <a:xfrm flipH="1" flipV="1">
            <a:off x="861963" y="4338238"/>
            <a:ext cx="2414413" cy="1696474"/>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1219200" y="5505450"/>
            <a:ext cx="2057177" cy="116205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57071" y="4000469"/>
            <a:ext cx="304892" cy="400110"/>
          </a:xfrm>
          <a:prstGeom prst="rect">
            <a:avLst/>
          </a:prstGeom>
          <a:noFill/>
        </p:spPr>
        <p:txBody>
          <a:bodyPr wrap="none" tIns="91440" bIns="91440" rtlCol="0">
            <a:spAutoFit/>
          </a:bodyPr>
          <a:lstStyle/>
          <a:p>
            <a:r>
              <a:rPr lang="en-US" dirty="0">
                <a:latin typeface="+mn-lt"/>
              </a:rPr>
              <a:t>X</a:t>
            </a:r>
          </a:p>
        </p:txBody>
      </p:sp>
      <p:sp>
        <p:nvSpPr>
          <p:cNvPr id="14" name="Rectangle 13"/>
          <p:cNvSpPr/>
          <p:nvPr/>
        </p:nvSpPr>
        <p:spPr>
          <a:xfrm>
            <a:off x="8705848" y="4690704"/>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Tree>
    <p:extLst>
      <p:ext uri="{BB962C8B-B14F-4D97-AF65-F5344CB8AC3E}">
        <p14:creationId xmlns:p14="http://schemas.microsoft.com/office/powerpoint/2010/main" val="58063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Voids Online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7888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327" y="2312543"/>
            <a:ext cx="10697984" cy="48245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73</a:t>
            </a:fld>
            <a:endParaRPr lang="en-US" dirty="0"/>
          </a:p>
        </p:txBody>
      </p:sp>
      <p:sp>
        <p:nvSpPr>
          <p:cNvPr id="2" name="Title 1"/>
          <p:cNvSpPr>
            <a:spLocks noGrp="1"/>
          </p:cNvSpPr>
          <p:nvPr>
            <p:ph type="title"/>
          </p:nvPr>
        </p:nvSpPr>
        <p:spPr>
          <a:xfrm>
            <a:off x="477520" y="940943"/>
            <a:ext cx="13581063" cy="1371600"/>
          </a:xfrm>
        </p:spPr>
        <p:txBody>
          <a:bodyPr/>
          <a:lstStyle/>
          <a:p>
            <a:br>
              <a:rPr lang="en-US" sz="3200" dirty="0"/>
            </a:br>
            <a:r>
              <a:rPr lang="en-US" sz="4400" dirty="0"/>
              <a:t>Voids Online </a:t>
            </a:r>
            <a:r>
              <a:rPr lang="en-US" sz="4400" i="1" dirty="0"/>
              <a:t>Continued</a:t>
            </a:r>
            <a:br>
              <a:rPr lang="en-US" sz="3200" dirty="0"/>
            </a:br>
            <a:endParaRPr lang="en-US" sz="3200" dirty="0"/>
          </a:p>
        </p:txBody>
      </p:sp>
      <p:sp>
        <p:nvSpPr>
          <p:cNvPr id="9" name="Rectangle 8"/>
          <p:cNvSpPr/>
          <p:nvPr/>
        </p:nvSpPr>
        <p:spPr>
          <a:xfrm>
            <a:off x="1553199" y="6135792"/>
            <a:ext cx="2092325" cy="110030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Select Claims Entry tab then click Adjustment/Void</a:t>
            </a:r>
          </a:p>
        </p:txBody>
      </p:sp>
      <p:cxnSp>
        <p:nvCxnSpPr>
          <p:cNvPr id="10" name="Straight Arrow Connector 9"/>
          <p:cNvCxnSpPr/>
          <p:nvPr/>
        </p:nvCxnSpPr>
        <p:spPr>
          <a:xfrm flipV="1">
            <a:off x="2163359" y="5417426"/>
            <a:ext cx="970564" cy="71479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729989" y="5627915"/>
            <a:ext cx="807868" cy="50430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35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6" y="2420971"/>
            <a:ext cx="10804146" cy="48724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74</a:t>
            </a:fld>
            <a:endParaRPr lang="en-US" dirty="0"/>
          </a:p>
        </p:txBody>
      </p:sp>
      <p:sp>
        <p:nvSpPr>
          <p:cNvPr id="2" name="Title 1"/>
          <p:cNvSpPr>
            <a:spLocks noGrp="1"/>
          </p:cNvSpPr>
          <p:nvPr>
            <p:ph type="title"/>
          </p:nvPr>
        </p:nvSpPr>
        <p:spPr>
          <a:xfrm>
            <a:off x="487046" y="930275"/>
            <a:ext cx="13581063" cy="1371600"/>
          </a:xfrm>
        </p:spPr>
        <p:txBody>
          <a:bodyPr/>
          <a:lstStyle/>
          <a:p>
            <a:br>
              <a:rPr lang="en-US" sz="3200" dirty="0"/>
            </a:br>
            <a:r>
              <a:rPr lang="en-US" sz="4400" dirty="0"/>
              <a:t>Voids Online </a:t>
            </a:r>
            <a:r>
              <a:rPr lang="en-US" sz="4400" i="1" dirty="0"/>
              <a:t>Continued</a:t>
            </a:r>
            <a:br>
              <a:rPr lang="en-US" sz="3200" dirty="0"/>
            </a:br>
            <a:endParaRPr lang="en-US" sz="3200" dirty="0"/>
          </a:p>
        </p:txBody>
      </p:sp>
      <p:sp>
        <p:nvSpPr>
          <p:cNvPr id="12" name="Rectangle 11"/>
          <p:cNvSpPr/>
          <p:nvPr/>
        </p:nvSpPr>
        <p:spPr>
          <a:xfrm>
            <a:off x="11467428" y="4312363"/>
            <a:ext cx="2398955" cy="2514387"/>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Enter Recipient ID, TCN of claim that needs to be adjusted, select “Void” as the Action item, and the select the reason for your adjustment.</a:t>
            </a:r>
          </a:p>
        </p:txBody>
      </p:sp>
      <p:cxnSp>
        <p:nvCxnSpPr>
          <p:cNvPr id="14" name="Straight Arrow Connector 13"/>
          <p:cNvCxnSpPr/>
          <p:nvPr/>
        </p:nvCxnSpPr>
        <p:spPr>
          <a:xfrm flipH="1">
            <a:off x="6825343" y="4900744"/>
            <a:ext cx="4642086"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249886" y="5553886"/>
            <a:ext cx="4217542"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448426" y="5895427"/>
            <a:ext cx="5019002"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859486" y="6217915"/>
            <a:ext cx="3607942"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75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image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285" y="2366192"/>
            <a:ext cx="10515601" cy="52614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75</a:t>
            </a:fld>
            <a:endParaRPr lang="en-US" dirty="0"/>
          </a:p>
        </p:txBody>
      </p:sp>
      <p:sp>
        <p:nvSpPr>
          <p:cNvPr id="2" name="Title 1"/>
          <p:cNvSpPr>
            <a:spLocks noGrp="1"/>
          </p:cNvSpPr>
          <p:nvPr>
            <p:ph type="title"/>
          </p:nvPr>
        </p:nvSpPr>
        <p:spPr>
          <a:xfrm>
            <a:off x="486035" y="923925"/>
            <a:ext cx="13581063" cy="1371600"/>
          </a:xfrm>
        </p:spPr>
        <p:txBody>
          <a:bodyPr/>
          <a:lstStyle/>
          <a:p>
            <a:br>
              <a:rPr lang="en-US" sz="3200" dirty="0"/>
            </a:br>
            <a:r>
              <a:rPr lang="en-US" sz="4400" dirty="0"/>
              <a:t>Voids Online</a:t>
            </a:r>
          </a:p>
        </p:txBody>
      </p:sp>
      <p:sp>
        <p:nvSpPr>
          <p:cNvPr id="12" name="Rectangle 11"/>
          <p:cNvSpPr/>
          <p:nvPr/>
        </p:nvSpPr>
        <p:spPr>
          <a:xfrm>
            <a:off x="239486" y="6583636"/>
            <a:ext cx="2539219" cy="946515"/>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Once the voided claim is submitted, a new TCN will be generated.</a:t>
            </a:r>
          </a:p>
        </p:txBody>
      </p:sp>
      <p:cxnSp>
        <p:nvCxnSpPr>
          <p:cNvPr id="16" name="Straight Arrow Connector 15"/>
          <p:cNvCxnSpPr/>
          <p:nvPr/>
        </p:nvCxnSpPr>
        <p:spPr>
          <a:xfrm flipV="1">
            <a:off x="2778705" y="7231955"/>
            <a:ext cx="574095" cy="2"/>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48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Claim Re-Bill</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88091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77</a:t>
            </a:fld>
            <a:endParaRPr lang="en-US" dirty="0"/>
          </a:p>
        </p:txBody>
      </p:sp>
      <p:sp>
        <p:nvSpPr>
          <p:cNvPr id="2" name="Title 1"/>
          <p:cNvSpPr>
            <a:spLocks noGrp="1"/>
          </p:cNvSpPr>
          <p:nvPr>
            <p:ph type="title"/>
          </p:nvPr>
        </p:nvSpPr>
        <p:spPr>
          <a:xfrm>
            <a:off x="477520" y="898525"/>
            <a:ext cx="13581063" cy="1371600"/>
          </a:xfrm>
        </p:spPr>
        <p:txBody>
          <a:bodyPr/>
          <a:lstStyle/>
          <a:p>
            <a:br>
              <a:rPr lang="en-US" sz="3200" dirty="0"/>
            </a:br>
            <a:r>
              <a:rPr lang="en-US" sz="4400" dirty="0"/>
              <a:t>Claim Re-Bill </a:t>
            </a:r>
            <a:r>
              <a:rPr lang="en-US" sz="4400" i="1" dirty="0"/>
              <a:t>Continued</a:t>
            </a:r>
            <a:br>
              <a:rPr lang="en-US" sz="3200" dirty="0"/>
            </a:br>
            <a:endParaRPr lang="en-US" sz="3200" dirty="0"/>
          </a:p>
        </p:txBody>
      </p:sp>
      <p:sp>
        <p:nvSpPr>
          <p:cNvPr id="6" name="Rectangle 3"/>
          <p:cNvSpPr txBox="1">
            <a:spLocks noChangeArrowheads="1"/>
          </p:cNvSpPr>
          <p:nvPr/>
        </p:nvSpPr>
        <p:spPr bwMode="auto">
          <a:xfrm>
            <a:off x="625471" y="2563811"/>
            <a:ext cx="9382127" cy="494188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4488" lvl="1" indent="-342900">
              <a:lnSpc>
                <a:spcPct val="90000"/>
              </a:lnSpc>
              <a:spcBef>
                <a:spcPct val="30000"/>
              </a:spcBef>
              <a:buSzPct val="75000"/>
              <a:buFont typeface="Arial" panose="020B0604020202020204" pitchFamily="34" charset="0"/>
              <a:buChar char="•"/>
              <a:defRPr/>
            </a:pPr>
            <a:r>
              <a:rPr lang="en-US" sz="2000" dirty="0"/>
              <a:t>All data associated with the previously submitted TCN will auto-populate</a:t>
            </a:r>
          </a:p>
          <a:p>
            <a:pPr marL="344488" lvl="1" indent="-342900">
              <a:lnSpc>
                <a:spcPct val="90000"/>
              </a:lnSpc>
              <a:spcBef>
                <a:spcPct val="30000"/>
              </a:spcBef>
              <a:buSzPct val="75000"/>
              <a:buFont typeface="Arial" panose="020B0604020202020204" pitchFamily="34" charset="0"/>
              <a:buChar char="•"/>
              <a:defRPr/>
            </a:pPr>
            <a:endParaRPr kumimoji="0" lang="en-US" sz="2000" i="0" u="none" strike="noStrike" kern="0" cap="none" spc="0" normalizeH="0" baseline="0" noProof="0" dirty="0">
              <a:ln>
                <a:noFill/>
              </a:ln>
              <a:effectLst/>
              <a:uLnTx/>
              <a:uFillTx/>
            </a:endParaRPr>
          </a:p>
          <a:p>
            <a:pPr marL="344488" lvl="1" indent="-342900">
              <a:lnSpc>
                <a:spcPct val="90000"/>
              </a:lnSpc>
              <a:spcBef>
                <a:spcPct val="30000"/>
              </a:spcBef>
              <a:buSzPct val="75000"/>
              <a:buFont typeface="Arial" panose="020B0604020202020204" pitchFamily="34" charset="0"/>
              <a:buChar char="•"/>
              <a:defRPr/>
            </a:pPr>
            <a:r>
              <a:rPr lang="en-US" sz="2000" dirty="0"/>
              <a:t>Make any changes to the existing information</a:t>
            </a:r>
          </a:p>
          <a:p>
            <a:pPr marL="344488" lvl="1" indent="-342900">
              <a:lnSpc>
                <a:spcPct val="90000"/>
              </a:lnSpc>
              <a:spcBef>
                <a:spcPct val="30000"/>
              </a:spcBef>
              <a:buSzPct val="75000"/>
              <a:buFont typeface="Arial" panose="020B0604020202020204" pitchFamily="34" charset="0"/>
              <a:buChar char="•"/>
              <a:defRPr/>
            </a:pPr>
            <a:endParaRPr lang="en-US" sz="2000" dirty="0"/>
          </a:p>
          <a:p>
            <a:pPr marL="344488" lvl="1" indent="-342900">
              <a:lnSpc>
                <a:spcPct val="90000"/>
              </a:lnSpc>
              <a:spcBef>
                <a:spcPct val="30000"/>
              </a:spcBef>
              <a:buSzPct val="75000"/>
              <a:buFont typeface="Arial" panose="020B0604020202020204" pitchFamily="34" charset="0"/>
              <a:buChar char="•"/>
              <a:defRPr/>
            </a:pPr>
            <a:r>
              <a:rPr lang="en-US" sz="2000" dirty="0"/>
              <a:t>Once claim you would like to re-bill is submitted, a new TCN will be generated</a:t>
            </a:r>
          </a:p>
          <a:p>
            <a:pPr marL="344488" lvl="1" indent="-342900">
              <a:lnSpc>
                <a:spcPct val="90000"/>
              </a:lnSpc>
              <a:spcBef>
                <a:spcPct val="30000"/>
              </a:spcBef>
              <a:buSzPct val="75000"/>
              <a:buFont typeface="Arial" panose="020B0604020202020204" pitchFamily="34" charset="0"/>
              <a:buChar char="•"/>
              <a:defRPr/>
            </a:pPr>
            <a:endParaRPr lang="en-US" sz="2000" b="1" dirty="0">
              <a:solidFill>
                <a:srgbClr val="C00000"/>
              </a:solidFill>
            </a:endParaRPr>
          </a:p>
          <a:p>
            <a:pPr marL="344488" lvl="1" indent="-342900">
              <a:lnSpc>
                <a:spcPct val="90000"/>
              </a:lnSpc>
              <a:spcBef>
                <a:spcPct val="30000"/>
              </a:spcBef>
              <a:buSzPct val="75000"/>
              <a:buFont typeface="Arial" panose="020B0604020202020204" pitchFamily="34" charset="0"/>
              <a:buChar char="•"/>
              <a:defRPr/>
            </a:pPr>
            <a:r>
              <a:rPr lang="en-US" sz="2000" dirty="0"/>
              <a:t>The new TCN will show the claim to be in the ‘O-To Be Paid’ status once the re-bill is correctly submitted.</a:t>
            </a:r>
          </a:p>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35934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174875"/>
            <a:ext cx="8598592" cy="506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78</a:t>
            </a:fld>
            <a:endParaRPr lang="en-US" dirty="0"/>
          </a:p>
        </p:txBody>
      </p:sp>
      <p:sp>
        <p:nvSpPr>
          <p:cNvPr id="2" name="Title 1"/>
          <p:cNvSpPr>
            <a:spLocks noGrp="1"/>
          </p:cNvSpPr>
          <p:nvPr>
            <p:ph type="title"/>
          </p:nvPr>
        </p:nvSpPr>
        <p:spPr>
          <a:xfrm>
            <a:off x="495300" y="917575"/>
            <a:ext cx="13581063" cy="1371600"/>
          </a:xfrm>
        </p:spPr>
        <p:txBody>
          <a:bodyPr/>
          <a:lstStyle/>
          <a:p>
            <a:br>
              <a:rPr lang="en-US" sz="3200" dirty="0"/>
            </a:br>
            <a:r>
              <a:rPr lang="en-US" sz="4400" dirty="0"/>
              <a:t>Claim Re-Bill</a:t>
            </a:r>
          </a:p>
        </p:txBody>
      </p:sp>
      <p:sp>
        <p:nvSpPr>
          <p:cNvPr id="7" name="Rectangle 6"/>
          <p:cNvSpPr/>
          <p:nvPr/>
        </p:nvSpPr>
        <p:spPr>
          <a:xfrm>
            <a:off x="9186058" y="3031986"/>
            <a:ext cx="2398955" cy="1958543"/>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Enter Recipient ID, Billing Provider ID, and previously denied TCN  then Submit</a:t>
            </a:r>
          </a:p>
        </p:txBody>
      </p:sp>
      <p:cxnSp>
        <p:nvCxnSpPr>
          <p:cNvPr id="8" name="Straight Arrow Connector 7"/>
          <p:cNvCxnSpPr/>
          <p:nvPr/>
        </p:nvCxnSpPr>
        <p:spPr>
          <a:xfrm flipH="1">
            <a:off x="5368178" y="3731537"/>
            <a:ext cx="381788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368178" y="3883937"/>
            <a:ext cx="381788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368178" y="4043599"/>
            <a:ext cx="381788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45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Paper Adjustment / Void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61416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20312" y="3175000"/>
            <a:ext cx="9880600" cy="1371600"/>
          </a:xfrm>
          <a:solidFill>
            <a:schemeClr val="bg1"/>
          </a:solidFill>
        </p:spPr>
        <p:txBody>
          <a:bodyPr/>
          <a:lstStyle/>
          <a:p>
            <a:r>
              <a:rPr lang="en-US" dirty="0"/>
              <a:t>Medicaid Online Primary Claim Submission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87256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80</a:t>
            </a:fld>
            <a:endParaRPr lang="en-US" dirty="0"/>
          </a:p>
        </p:txBody>
      </p:sp>
      <p:sp>
        <p:nvSpPr>
          <p:cNvPr id="2" name="Title 1"/>
          <p:cNvSpPr>
            <a:spLocks noGrp="1"/>
          </p:cNvSpPr>
          <p:nvPr>
            <p:ph type="title"/>
          </p:nvPr>
        </p:nvSpPr>
        <p:spPr>
          <a:xfrm>
            <a:off x="593032" y="876300"/>
            <a:ext cx="13581063" cy="1371600"/>
          </a:xfrm>
        </p:spPr>
        <p:txBody>
          <a:bodyPr/>
          <a:lstStyle/>
          <a:p>
            <a:br>
              <a:rPr lang="en-US" sz="3200" dirty="0"/>
            </a:br>
            <a:r>
              <a:rPr lang="en-US" sz="4400" dirty="0"/>
              <a:t>Paper Adjustment / Void </a:t>
            </a:r>
            <a:r>
              <a:rPr lang="en-US" sz="4400" i="1" dirty="0"/>
              <a:t>Continued</a:t>
            </a:r>
            <a:endParaRPr lang="en-US" sz="3200" i="1" dirty="0"/>
          </a:p>
        </p:txBody>
      </p:sp>
      <p:sp>
        <p:nvSpPr>
          <p:cNvPr id="7" name="Rectangle 6"/>
          <p:cNvSpPr/>
          <p:nvPr/>
        </p:nvSpPr>
        <p:spPr>
          <a:xfrm>
            <a:off x="801370" y="2714031"/>
            <a:ext cx="10067925" cy="3970318"/>
          </a:xfrm>
          <a:prstGeom prst="rect">
            <a:avLst/>
          </a:prstGeom>
        </p:spPr>
        <p:txBody>
          <a:bodyPr wrap="square">
            <a:spAutoFit/>
          </a:bodyPr>
          <a:lstStyle/>
          <a:p>
            <a:r>
              <a:rPr lang="en-US" sz="1800" dirty="0"/>
              <a:t>New Mexico Medicaid has revised the  Adjustment/Void Request Form to better assist providers and reduce the number of returns. </a:t>
            </a:r>
          </a:p>
          <a:p>
            <a:r>
              <a:rPr lang="en-US" sz="1800" dirty="0"/>
              <a:t> </a:t>
            </a:r>
          </a:p>
          <a:p>
            <a:r>
              <a:rPr lang="en-US" sz="1800" dirty="0"/>
              <a:t>The Adjustment / Void Request Form have been consolidated into one form. Submission instructions for the revised Adjustment/Void Form are included on the form. </a:t>
            </a:r>
          </a:p>
          <a:p>
            <a:r>
              <a:rPr lang="en-US" sz="1800" dirty="0"/>
              <a:t> </a:t>
            </a:r>
          </a:p>
          <a:p>
            <a:r>
              <a:rPr lang="en-US" sz="1800" dirty="0"/>
              <a:t>The form can be found on the New Mexico Medicaid Web Portal at:</a:t>
            </a:r>
          </a:p>
          <a:p>
            <a:r>
              <a:rPr lang="en-US" sz="1800" u="sng" dirty="0">
                <a:solidFill>
                  <a:srgbClr val="0563C1"/>
                </a:solidFill>
                <a:ea typeface="Calibri"/>
                <a:hlinkClick r:id="rId2"/>
              </a:rPr>
              <a:t>https://nmmedicaid.portal.conduent.com/static/ProviderInformation.htm#FormsPubs</a:t>
            </a:r>
            <a:endParaRPr lang="en-US" sz="1800" u="sng" dirty="0">
              <a:solidFill>
                <a:srgbClr val="0563C1"/>
              </a:solidFill>
              <a:ea typeface="Calibri"/>
            </a:endParaRPr>
          </a:p>
          <a:p>
            <a:endParaRPr lang="en-US" sz="1800" dirty="0"/>
          </a:p>
          <a:p>
            <a:r>
              <a:rPr lang="en-US" sz="1800" dirty="0"/>
              <a:t>After </a:t>
            </a:r>
            <a:r>
              <a:rPr lang="en-US" sz="1800" b="1" dirty="0"/>
              <a:t>October 1st, 2017</a:t>
            </a:r>
            <a:r>
              <a:rPr lang="en-US" sz="1800" dirty="0"/>
              <a:t>, Conduent will no longer accept older versions of the Adjustment/Void Request Form and will return to provider. </a:t>
            </a:r>
          </a:p>
          <a:p>
            <a:r>
              <a:rPr lang="en-US" sz="1800" dirty="0"/>
              <a:t> </a:t>
            </a:r>
          </a:p>
          <a:p>
            <a:r>
              <a:rPr lang="en-US" sz="1800" dirty="0"/>
              <a:t>Each Adjustment/Void request must be submitted with the form. Requests submitted without the form will be returned to the provider.</a:t>
            </a:r>
          </a:p>
        </p:txBody>
      </p:sp>
    </p:spTree>
    <p:extLst>
      <p:ext uri="{BB962C8B-B14F-4D97-AF65-F5344CB8AC3E}">
        <p14:creationId xmlns:p14="http://schemas.microsoft.com/office/powerpoint/2010/main" val="389582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81</a:t>
            </a:fld>
            <a:endParaRPr lang="en-US" dirty="0"/>
          </a:p>
        </p:txBody>
      </p:sp>
      <p:sp>
        <p:nvSpPr>
          <p:cNvPr id="2" name="Title 1"/>
          <p:cNvSpPr>
            <a:spLocks noGrp="1"/>
          </p:cNvSpPr>
          <p:nvPr>
            <p:ph type="title"/>
          </p:nvPr>
        </p:nvSpPr>
        <p:spPr>
          <a:xfrm>
            <a:off x="597217" y="939800"/>
            <a:ext cx="13581063" cy="1371600"/>
          </a:xfrm>
        </p:spPr>
        <p:txBody>
          <a:bodyPr/>
          <a:lstStyle/>
          <a:p>
            <a:br>
              <a:rPr lang="en-US" sz="3200" dirty="0"/>
            </a:br>
            <a:r>
              <a:rPr lang="en-US" sz="4400" dirty="0"/>
              <a:t>Paper Adjustment / Void </a:t>
            </a:r>
            <a:r>
              <a:rPr lang="en-US" sz="4400" i="1" dirty="0"/>
              <a:t>Continued</a:t>
            </a:r>
            <a:endParaRPr lang="en-US" sz="32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 y="2311400"/>
            <a:ext cx="6581775" cy="53162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095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IHS/Tribal 638 Workshop</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82</a:t>
            </a:fld>
            <a:endParaRPr lang="en-US" dirty="0">
              <a:solidFill>
                <a:srgbClr val="AAAFB9"/>
              </a:solidFill>
            </a:endParaRPr>
          </a:p>
        </p:txBody>
      </p:sp>
      <p:sp>
        <p:nvSpPr>
          <p:cNvPr id="5" name="Date Placeholder 4"/>
          <p:cNvSpPr>
            <a:spLocks noGrp="1"/>
          </p:cNvSpPr>
          <p:nvPr>
            <p:ph type="dt" sz="half" idx="10"/>
          </p:nvPr>
        </p:nvSpPr>
        <p:spPr/>
        <p:txBody>
          <a:bodyPr/>
          <a:lstStyle/>
          <a:p>
            <a:r>
              <a:rPr lang="en-US">
                <a:solidFill>
                  <a:srgbClr val="A6A6A6"/>
                </a:solidFill>
              </a:rPr>
              <a:t>August 1, 2018</a:t>
            </a:r>
            <a:endParaRPr lang="en-US" dirty="0">
              <a:solidFill>
                <a:srgbClr val="A6A6A6"/>
              </a:solidFill>
            </a:endParaRPr>
          </a:p>
        </p:txBody>
      </p:sp>
      <p:sp>
        <p:nvSpPr>
          <p:cNvPr id="9" name="Title 8"/>
          <p:cNvSpPr>
            <a:spLocks noGrp="1"/>
          </p:cNvSpPr>
          <p:nvPr>
            <p:ph type="title"/>
          </p:nvPr>
        </p:nvSpPr>
        <p:spPr>
          <a:xfrm>
            <a:off x="477520" y="438150"/>
            <a:ext cx="11760835" cy="1209675"/>
          </a:xfrm>
        </p:spPr>
        <p:txBody>
          <a:bodyPr/>
          <a:lstStyle/>
          <a:p>
            <a:r>
              <a:rPr lang="en-US" sz="4400" dirty="0"/>
              <a:t>Paper Adjustments / Void – Filing Guidelines</a:t>
            </a:r>
          </a:p>
        </p:txBody>
      </p:sp>
      <p:sp>
        <p:nvSpPr>
          <p:cNvPr id="6" name="Rectangle 3"/>
          <p:cNvSpPr txBox="1">
            <a:spLocks noChangeArrowheads="1"/>
          </p:cNvSpPr>
          <p:nvPr/>
        </p:nvSpPr>
        <p:spPr>
          <a:xfrm>
            <a:off x="609600" y="1981200"/>
            <a:ext cx="8229600" cy="4835525"/>
          </a:xfrm>
          <a:prstGeom prst="rect">
            <a:avLst/>
          </a:prstGeom>
        </p:spPr>
        <p:txBody>
          <a:bodyPr/>
          <a:lst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0" indent="0">
              <a:lnSpc>
                <a:spcPct val="90000"/>
              </a:lnSpc>
            </a:pPr>
            <a:endParaRPr lang="en-US" sz="2000" dirty="0"/>
          </a:p>
          <a:p>
            <a:pPr marL="342900" indent="-342900">
              <a:lnSpc>
                <a:spcPct val="90000"/>
              </a:lnSpc>
              <a:buFont typeface="Arial" panose="020B0604020202020204" pitchFamily="34" charset="0"/>
              <a:buChar char="•"/>
            </a:pPr>
            <a:r>
              <a:rPr lang="en-US" sz="2000" dirty="0"/>
              <a:t>Complete Adjustment / Void form</a:t>
            </a:r>
          </a:p>
          <a:p>
            <a:pPr>
              <a:lnSpc>
                <a:spcPct val="90000"/>
              </a:lnSpc>
            </a:pPr>
            <a:endParaRPr lang="en-US" sz="2000" dirty="0"/>
          </a:p>
          <a:p>
            <a:pPr marL="342900" indent="-342900">
              <a:lnSpc>
                <a:spcPct val="90000"/>
              </a:lnSpc>
              <a:buFont typeface="Arial" panose="020B0604020202020204" pitchFamily="34" charset="0"/>
              <a:buChar char="•"/>
            </a:pPr>
            <a:r>
              <a:rPr lang="en-US" sz="2000" dirty="0"/>
              <a:t>A corrected claim is required for an Adjustment </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dirty="0"/>
              <a:t>Complete the corrected claim with all information as it was previously submitted, with the exception of the changes being made (only for an Adjustment Request)</a:t>
            </a:r>
          </a:p>
          <a:p>
            <a:pPr marL="342900" indent="-342900">
              <a:lnSpc>
                <a:spcPct val="90000"/>
              </a:lnSpc>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Mail to:</a:t>
            </a:r>
          </a:p>
          <a:p>
            <a:pPr marL="571471" lvl="1" indent="0">
              <a:buNone/>
            </a:pPr>
            <a:r>
              <a:rPr lang="en-US" sz="2000" dirty="0"/>
              <a:t>Conduent, LLC </a:t>
            </a:r>
          </a:p>
          <a:p>
            <a:pPr marL="571471" lvl="1" indent="0">
              <a:buNone/>
            </a:pPr>
            <a:r>
              <a:rPr lang="en-US" sz="2000" dirty="0"/>
              <a:t>P.O. Box 26500 </a:t>
            </a:r>
          </a:p>
          <a:p>
            <a:pPr marL="571471" lvl="1" indent="0">
              <a:buNone/>
            </a:pPr>
            <a:r>
              <a:rPr lang="en-US" sz="2000" dirty="0"/>
              <a:t>Albuquerque, NM 87125</a:t>
            </a:r>
          </a:p>
        </p:txBody>
      </p:sp>
    </p:spTree>
    <p:extLst>
      <p:ext uri="{BB962C8B-B14F-4D97-AF65-F5344CB8AC3E}">
        <p14:creationId xmlns:p14="http://schemas.microsoft.com/office/powerpoint/2010/main" val="71350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IHS Top 5 Denials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352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17" y="1419412"/>
            <a:ext cx="13581063" cy="1579469"/>
          </a:xfrm>
        </p:spPr>
        <p:txBody>
          <a:bodyPr/>
          <a:lstStyle/>
          <a:p>
            <a:r>
              <a:rPr lang="en-US" sz="4400" dirty="0"/>
              <a:t>IHS Top 5 Denials</a:t>
            </a:r>
            <a:endParaRPr lang="en-US" sz="3200" i="1" dirty="0"/>
          </a:p>
        </p:txBody>
      </p:sp>
      <p:sp>
        <p:nvSpPr>
          <p:cNvPr id="3" name="Rectangle 3"/>
          <p:cNvSpPr txBox="1">
            <a:spLocks noChangeArrowheads="1"/>
          </p:cNvSpPr>
          <p:nvPr/>
        </p:nvSpPr>
        <p:spPr>
          <a:xfrm>
            <a:off x="619124" y="2924175"/>
            <a:ext cx="11763376" cy="3581400"/>
          </a:xfrm>
          <a:prstGeom prst="rect">
            <a:avLst/>
          </a:prstGeom>
        </p:spPr>
        <p:txBody>
          <a:bodyPr/>
          <a:lst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0" indent="0">
              <a:lnSpc>
                <a:spcPct val="90000"/>
              </a:lnSpc>
              <a:buNone/>
            </a:pPr>
            <a:r>
              <a:rPr lang="en-US" sz="3600" dirty="0"/>
              <a:t>IHS Denials are on a revolving monthly list. The top five (5) denials generally remain the same. Most of the denials revolve around Eligibility for the Client. </a:t>
            </a:r>
          </a:p>
          <a:p>
            <a:pPr>
              <a:lnSpc>
                <a:spcPct val="90000"/>
              </a:lnSpc>
            </a:pPr>
            <a:endParaRPr lang="en-US" sz="2400"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a:t>August 1, 2018</a:t>
            </a:r>
            <a:endParaRPr lang="en-US" dirty="0"/>
          </a:p>
        </p:txBody>
      </p:sp>
      <p:sp>
        <p:nvSpPr>
          <p:cNvPr id="5" name="Footer Placeholder 4"/>
          <p:cNvSpPr>
            <a:spLocks noGrp="1"/>
          </p:cNvSpPr>
          <p:nvPr>
            <p:ph type="ftr" sz="quarter" idx="11"/>
          </p:nvPr>
        </p:nvSpPr>
        <p:spPr/>
        <p:txBody>
          <a:bodyPr/>
          <a:lstStyle/>
          <a:p>
            <a:r>
              <a:rPr lang="en-US" dirty="0"/>
              <a:t>IHS/Tribal 638 Workshop</a:t>
            </a:r>
          </a:p>
        </p:txBody>
      </p:sp>
      <p:sp>
        <p:nvSpPr>
          <p:cNvPr id="6" name="Slide Number Placeholder 5"/>
          <p:cNvSpPr>
            <a:spLocks noGrp="1"/>
          </p:cNvSpPr>
          <p:nvPr>
            <p:ph type="sldNum" sz="quarter" idx="12"/>
          </p:nvPr>
        </p:nvSpPr>
        <p:spPr/>
        <p:txBody>
          <a:bodyPr/>
          <a:lstStyle/>
          <a:p>
            <a:fld id="{CACB3E39-5571-0247-86B7-EF41C2ABA1DB}" type="slidenum">
              <a:rPr lang="en-US" smtClean="0"/>
              <a:pPr/>
              <a:t>84</a:t>
            </a:fld>
            <a:endParaRPr lang="en-US" dirty="0"/>
          </a:p>
        </p:txBody>
      </p:sp>
    </p:spTree>
    <p:extLst>
      <p:ext uri="{BB962C8B-B14F-4D97-AF65-F5344CB8AC3E}">
        <p14:creationId xmlns:p14="http://schemas.microsoft.com/office/powerpoint/2010/main" val="33803067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7520" y="698352"/>
            <a:ext cx="13581063" cy="1371600"/>
          </a:xfrm>
        </p:spPr>
        <p:txBody>
          <a:bodyPr/>
          <a:lstStyle/>
          <a:p>
            <a:br>
              <a:rPr lang="en-US" sz="4400" dirty="0"/>
            </a:br>
            <a:r>
              <a:rPr lang="en-US" sz="4400" dirty="0"/>
              <a:t>IHS Top 5 Denials </a:t>
            </a:r>
            <a:r>
              <a:rPr lang="en-US" sz="4400" i="1" dirty="0"/>
              <a:t>Continued</a:t>
            </a:r>
            <a:endParaRPr lang="en-US" sz="4400"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85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5118702"/>
              </p:ext>
            </p:extLst>
          </p:nvPr>
        </p:nvGraphicFramePr>
        <p:xfrm>
          <a:off x="711616" y="2247752"/>
          <a:ext cx="12597983" cy="4654472"/>
        </p:xfrm>
        <a:graphic>
          <a:graphicData uri="http://schemas.openxmlformats.org/drawingml/2006/table">
            <a:tbl>
              <a:tblPr firstRow="1" bandRow="1">
                <a:tableStyleId>{5C22544A-7EE6-4342-B048-85BDC9FD1C3A}</a:tableStyleId>
              </a:tblPr>
              <a:tblGrid>
                <a:gridCol w="2031584">
                  <a:extLst>
                    <a:ext uri="{9D8B030D-6E8A-4147-A177-3AD203B41FA5}">
                      <a16:colId xmlns:a16="http://schemas.microsoft.com/office/drawing/2014/main" val="20000"/>
                    </a:ext>
                  </a:extLst>
                </a:gridCol>
                <a:gridCol w="2501900">
                  <a:extLst>
                    <a:ext uri="{9D8B030D-6E8A-4147-A177-3AD203B41FA5}">
                      <a16:colId xmlns:a16="http://schemas.microsoft.com/office/drawing/2014/main" val="20001"/>
                    </a:ext>
                  </a:extLst>
                </a:gridCol>
                <a:gridCol w="4000500">
                  <a:extLst>
                    <a:ext uri="{9D8B030D-6E8A-4147-A177-3AD203B41FA5}">
                      <a16:colId xmlns:a16="http://schemas.microsoft.com/office/drawing/2014/main" val="20002"/>
                    </a:ext>
                  </a:extLst>
                </a:gridCol>
                <a:gridCol w="4063999">
                  <a:extLst>
                    <a:ext uri="{9D8B030D-6E8A-4147-A177-3AD203B41FA5}">
                      <a16:colId xmlns:a16="http://schemas.microsoft.com/office/drawing/2014/main" val="20003"/>
                    </a:ext>
                  </a:extLst>
                </a:gridCol>
              </a:tblGrid>
              <a:tr h="807420">
                <a:tc>
                  <a:txBody>
                    <a:bodyPr/>
                    <a:lstStyle/>
                    <a:p>
                      <a:r>
                        <a:rPr lang="en-US" sz="2000" dirty="0"/>
                        <a:t>Ranking Claim </a:t>
                      </a:r>
                    </a:p>
                  </a:txBody>
                  <a:tcPr/>
                </a:tc>
                <a:tc>
                  <a:txBody>
                    <a:bodyPr/>
                    <a:lstStyle/>
                    <a:p>
                      <a:pPr algn="ctr"/>
                      <a:r>
                        <a:rPr lang="en-US" sz="2000" dirty="0"/>
                        <a:t>Exception Code </a:t>
                      </a:r>
                    </a:p>
                  </a:txBody>
                  <a:tcPr/>
                </a:tc>
                <a:tc>
                  <a:txBody>
                    <a:bodyPr/>
                    <a:lstStyle/>
                    <a:p>
                      <a:r>
                        <a:rPr lang="en-US" sz="2000" dirty="0"/>
                        <a:t>Exception Code</a:t>
                      </a:r>
                      <a:r>
                        <a:rPr lang="en-US" sz="2000" baseline="0" dirty="0"/>
                        <a:t> </a:t>
                      </a:r>
                      <a:r>
                        <a:rPr lang="en-US" sz="2000" dirty="0"/>
                        <a:t>Description</a:t>
                      </a:r>
                    </a:p>
                  </a:txBody>
                  <a:tcPr/>
                </a:tc>
                <a:tc>
                  <a:txBody>
                    <a:bodyPr/>
                    <a:lstStyle/>
                    <a:p>
                      <a:r>
                        <a:rPr lang="en-US" dirty="0"/>
                        <a:t>Follow</a:t>
                      </a:r>
                      <a:r>
                        <a:rPr lang="en-US" baseline="0" dirty="0"/>
                        <a:t> Up</a:t>
                      </a:r>
                      <a:endParaRPr lang="en-US" dirty="0"/>
                    </a:p>
                  </a:txBody>
                  <a:tcPr/>
                </a:tc>
                <a:extLst>
                  <a:ext uri="{0D108BD9-81ED-4DB2-BD59-A6C34878D82A}">
                    <a16:rowId xmlns:a16="http://schemas.microsoft.com/office/drawing/2014/main" val="10000"/>
                  </a:ext>
                </a:extLst>
              </a:tr>
              <a:tr h="739886">
                <a:tc>
                  <a:txBody>
                    <a:bodyPr/>
                    <a:lstStyle/>
                    <a:p>
                      <a:r>
                        <a:rPr lang="en-US" sz="1800" dirty="0"/>
                        <a:t>          1</a:t>
                      </a:r>
                    </a:p>
                  </a:txBody>
                  <a:tcPr/>
                </a:tc>
                <a:tc>
                  <a:txBody>
                    <a:bodyPr/>
                    <a:lstStyle/>
                    <a:p>
                      <a:pPr algn="ctr"/>
                      <a:r>
                        <a:rPr lang="en-US" sz="1800" dirty="0"/>
                        <a:t>0128</a:t>
                      </a:r>
                    </a:p>
                  </a:txBody>
                  <a:tcPr/>
                </a:tc>
                <a:tc>
                  <a:txBody>
                    <a:bodyPr/>
                    <a:lstStyle/>
                    <a:p>
                      <a:r>
                        <a:rPr lang="en-US" sz="1800" dirty="0"/>
                        <a:t>Svc dates within Centennial</a:t>
                      </a:r>
                      <a:r>
                        <a:rPr lang="en-US" sz="1800" baseline="0" dirty="0"/>
                        <a:t> Care Enrollment Period</a:t>
                      </a:r>
                      <a:endParaRPr lang="en-US" sz="1800" dirty="0"/>
                    </a:p>
                  </a:txBody>
                  <a:tcPr/>
                </a:tc>
                <a:tc>
                  <a:txBody>
                    <a:bodyPr/>
                    <a:lstStyle/>
                    <a:p>
                      <a:r>
                        <a:rPr lang="en-US" sz="1800" dirty="0"/>
                        <a:t>Verify eligibility via the Web</a:t>
                      </a:r>
                      <a:r>
                        <a:rPr lang="en-US" sz="1800" baseline="0" dirty="0"/>
                        <a:t> Portal</a:t>
                      </a:r>
                      <a:endParaRPr lang="en-US" sz="1800" dirty="0"/>
                    </a:p>
                  </a:txBody>
                  <a:tcPr/>
                </a:tc>
                <a:extLst>
                  <a:ext uri="{0D108BD9-81ED-4DB2-BD59-A6C34878D82A}">
                    <a16:rowId xmlns:a16="http://schemas.microsoft.com/office/drawing/2014/main" val="10001"/>
                  </a:ext>
                </a:extLst>
              </a:tr>
              <a:tr h="730922">
                <a:tc>
                  <a:txBody>
                    <a:bodyPr/>
                    <a:lstStyle/>
                    <a:p>
                      <a:r>
                        <a:rPr lang="en-US" sz="1800" dirty="0"/>
                        <a:t>          2</a:t>
                      </a:r>
                    </a:p>
                  </a:txBody>
                  <a:tcPr/>
                </a:tc>
                <a:tc>
                  <a:txBody>
                    <a:bodyPr/>
                    <a:lstStyle/>
                    <a:p>
                      <a:pPr algn="ctr"/>
                      <a:r>
                        <a:rPr lang="en-US" sz="1800" dirty="0"/>
                        <a:t>0143</a:t>
                      </a:r>
                    </a:p>
                  </a:txBody>
                  <a:tcPr/>
                </a:tc>
                <a:tc>
                  <a:txBody>
                    <a:bodyPr/>
                    <a:lstStyle/>
                    <a:p>
                      <a:r>
                        <a:rPr lang="en-US" sz="1800" dirty="0"/>
                        <a:t>Client Not Eligible</a:t>
                      </a:r>
                    </a:p>
                  </a:txBody>
                  <a:tcPr/>
                </a:tc>
                <a:tc>
                  <a:txBody>
                    <a:bodyPr/>
                    <a:lstStyle/>
                    <a:p>
                      <a:r>
                        <a:rPr lang="en-US" sz="1800" dirty="0"/>
                        <a:t>Verify eligibility via the Web Portal</a:t>
                      </a:r>
                    </a:p>
                  </a:txBody>
                  <a:tcPr/>
                </a:tc>
                <a:extLst>
                  <a:ext uri="{0D108BD9-81ED-4DB2-BD59-A6C34878D82A}">
                    <a16:rowId xmlns:a16="http://schemas.microsoft.com/office/drawing/2014/main" val="10002"/>
                  </a:ext>
                </a:extLst>
              </a:tr>
              <a:tr h="730922">
                <a:tc>
                  <a:txBody>
                    <a:bodyPr/>
                    <a:lstStyle/>
                    <a:p>
                      <a:r>
                        <a:rPr lang="en-US" sz="1800" dirty="0"/>
                        <a:t>          3</a:t>
                      </a:r>
                    </a:p>
                  </a:txBody>
                  <a:tcPr/>
                </a:tc>
                <a:tc>
                  <a:txBody>
                    <a:bodyPr/>
                    <a:lstStyle/>
                    <a:p>
                      <a:pPr algn="ctr"/>
                      <a:r>
                        <a:rPr lang="en-US" sz="1800" dirty="0"/>
                        <a:t>0029</a:t>
                      </a:r>
                    </a:p>
                  </a:txBody>
                  <a:tcPr/>
                </a:tc>
                <a:tc>
                  <a:txBody>
                    <a:bodyPr/>
                    <a:lstStyle/>
                    <a:p>
                      <a:r>
                        <a:rPr lang="en-US" sz="1800" dirty="0"/>
                        <a:t>Svc</a:t>
                      </a:r>
                      <a:r>
                        <a:rPr lang="en-US" sz="1800" baseline="0" dirty="0"/>
                        <a:t> not Family Planning</a:t>
                      </a:r>
                      <a:endParaRPr lang="en-US" sz="1800" dirty="0"/>
                    </a:p>
                  </a:txBody>
                  <a:tcPr/>
                </a:tc>
                <a:tc>
                  <a:txBody>
                    <a:bodyPr/>
                    <a:lstStyle/>
                    <a:p>
                      <a:r>
                        <a:rPr lang="en-US" sz="1800" dirty="0"/>
                        <a:t>Verify eligibility via the Web Portal</a:t>
                      </a:r>
                    </a:p>
                  </a:txBody>
                  <a:tcPr/>
                </a:tc>
                <a:extLst>
                  <a:ext uri="{0D108BD9-81ED-4DB2-BD59-A6C34878D82A}">
                    <a16:rowId xmlns:a16="http://schemas.microsoft.com/office/drawing/2014/main" val="10003"/>
                  </a:ext>
                </a:extLst>
              </a:tr>
              <a:tr h="730922">
                <a:tc>
                  <a:txBody>
                    <a:bodyPr/>
                    <a:lstStyle/>
                    <a:p>
                      <a:r>
                        <a:rPr lang="en-US" sz="1800" dirty="0"/>
                        <a:t>          4</a:t>
                      </a:r>
                    </a:p>
                  </a:txBody>
                  <a:tcPr/>
                </a:tc>
                <a:tc>
                  <a:txBody>
                    <a:bodyPr/>
                    <a:lstStyle/>
                    <a:p>
                      <a:pPr algn="ctr"/>
                      <a:r>
                        <a:rPr lang="en-US" sz="1800" dirty="0"/>
                        <a:t>1361</a:t>
                      </a:r>
                    </a:p>
                  </a:txBody>
                  <a:tcPr/>
                </a:tc>
                <a:tc>
                  <a:txBody>
                    <a:bodyPr/>
                    <a:lstStyle/>
                    <a:p>
                      <a:r>
                        <a:rPr lang="en-US" sz="1800" dirty="0"/>
                        <a:t>Exact Duplicate</a:t>
                      </a:r>
                    </a:p>
                  </a:txBody>
                  <a:tcPr/>
                </a:tc>
                <a:tc>
                  <a:txBody>
                    <a:bodyPr/>
                    <a:lstStyle/>
                    <a:p>
                      <a:r>
                        <a:rPr lang="en-US" sz="1800" dirty="0"/>
                        <a:t>Verify if there are multiple</a:t>
                      </a:r>
                      <a:r>
                        <a:rPr lang="en-US" sz="1800" baseline="0" dirty="0"/>
                        <a:t> encounters for the same DOS. If so, submit a Reconsideration Form</a:t>
                      </a:r>
                      <a:endParaRPr lang="en-US" sz="1800" dirty="0"/>
                    </a:p>
                  </a:txBody>
                  <a:tcPr/>
                </a:tc>
                <a:extLst>
                  <a:ext uri="{0D108BD9-81ED-4DB2-BD59-A6C34878D82A}">
                    <a16:rowId xmlns:a16="http://schemas.microsoft.com/office/drawing/2014/main" val="10004"/>
                  </a:ext>
                </a:extLst>
              </a:tr>
              <a:tr h="730922">
                <a:tc>
                  <a:txBody>
                    <a:bodyPr/>
                    <a:lstStyle/>
                    <a:p>
                      <a:r>
                        <a:rPr lang="en-US" sz="1800" dirty="0"/>
                        <a:t>          5</a:t>
                      </a:r>
                    </a:p>
                  </a:txBody>
                  <a:tcPr/>
                </a:tc>
                <a:tc>
                  <a:txBody>
                    <a:bodyPr/>
                    <a:lstStyle/>
                    <a:p>
                      <a:pPr algn="ctr"/>
                      <a:r>
                        <a:rPr lang="en-US" sz="1800" dirty="0"/>
                        <a:t>0900</a:t>
                      </a:r>
                    </a:p>
                  </a:txBody>
                  <a:tcPr/>
                </a:tc>
                <a:tc>
                  <a:txBody>
                    <a:bodyPr/>
                    <a:lstStyle/>
                    <a:p>
                      <a:r>
                        <a:rPr lang="en-US" sz="1800" dirty="0"/>
                        <a:t>Mcare denied for Admin</a:t>
                      </a:r>
                      <a:r>
                        <a:rPr lang="en-US" sz="1800" baseline="0" dirty="0"/>
                        <a:t> Rsns-not following billing requirement</a:t>
                      </a:r>
                      <a:endParaRPr lang="en-US" sz="1800" dirty="0"/>
                    </a:p>
                  </a:txBody>
                  <a:tcPr/>
                </a:tc>
                <a:tc>
                  <a:txBody>
                    <a:bodyPr/>
                    <a:lstStyle/>
                    <a:p>
                      <a:r>
                        <a:rPr lang="en-US" sz="1800" dirty="0"/>
                        <a:t>Review Mcare Explanation</a:t>
                      </a:r>
                      <a:r>
                        <a:rPr lang="en-US" sz="1800" baseline="0" dirty="0"/>
                        <a:t> of Benefits(EOB)</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058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August 1, 2018</a:t>
            </a:r>
            <a:endParaRPr lang="en-US" dirty="0"/>
          </a:p>
        </p:txBody>
      </p:sp>
      <p:sp>
        <p:nvSpPr>
          <p:cNvPr id="9" name="Rectangle 2"/>
          <p:cNvSpPr>
            <a:spLocks noGrp="1" noChangeArrowheads="1"/>
          </p:cNvSpPr>
          <p:nvPr>
            <p:ph type="title"/>
          </p:nvPr>
        </p:nvSpPr>
        <p:spPr>
          <a:xfrm>
            <a:off x="625477" y="1401761"/>
            <a:ext cx="12604750" cy="725488"/>
          </a:xfrm>
          <a:noFill/>
        </p:spPr>
        <p:txBody>
          <a:bodyPr/>
          <a:lstStyle/>
          <a:p>
            <a:r>
              <a:rPr lang="en-US" sz="4400" dirty="0"/>
              <a:t>New Mexico Medicaid Resources</a:t>
            </a:r>
          </a:p>
        </p:txBody>
      </p:sp>
      <p:sp>
        <p:nvSpPr>
          <p:cNvPr id="10" name="Rectangle 3"/>
          <p:cNvSpPr txBox="1">
            <a:spLocks noChangeArrowheads="1"/>
          </p:cNvSpPr>
          <p:nvPr/>
        </p:nvSpPr>
        <p:spPr bwMode="auto">
          <a:xfrm>
            <a:off x="687072" y="2320607"/>
            <a:ext cx="12543155" cy="4926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a:lnSpc>
                <a:spcPct val="150000"/>
              </a:lnSpc>
              <a:spcBef>
                <a:spcPts val="600"/>
              </a:spcBef>
              <a:spcAft>
                <a:spcPts val="600"/>
              </a:spcAft>
              <a:buSzPct val="75000"/>
              <a:buFont typeface="Arial" panose="020B0604020202020204" pitchFamily="34" charset="0"/>
              <a:buChar char="•"/>
            </a:pPr>
            <a:r>
              <a:rPr lang="en-US" sz="1900" dirty="0"/>
              <a:t>New Mexico Medicaid Online</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Information</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Login Screen Notices</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E-News Newsletters</a:t>
            </a:r>
          </a:p>
          <a:p>
            <a:pPr marL="457154" indent="-457154">
              <a:lnSpc>
                <a:spcPct val="150000"/>
              </a:lnSpc>
              <a:spcBef>
                <a:spcPts val="600"/>
              </a:spcBef>
              <a:spcAft>
                <a:spcPts val="600"/>
              </a:spcAft>
              <a:buSzPct val="75000"/>
              <a:buFont typeface="Arial" panose="020B0604020202020204" pitchFamily="34" charset="0"/>
              <a:buChar char="•"/>
            </a:pPr>
            <a:r>
              <a:rPr lang="en-US" sz="1900" dirty="0"/>
              <a:t>Medicaid Provider Relations Call Center</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Communication Updates </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Field Representative</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Webinars</a:t>
            </a:r>
          </a:p>
          <a:p>
            <a:pPr marL="457154" indent="-457154">
              <a:lnSpc>
                <a:spcPct val="150000"/>
              </a:lnSpc>
              <a:spcBef>
                <a:spcPts val="600"/>
              </a:spcBef>
              <a:spcAft>
                <a:spcPts val="600"/>
              </a:spcAft>
              <a:buSzPct val="75000"/>
              <a:buFont typeface="Arial" panose="020B0604020202020204" pitchFamily="34" charset="0"/>
              <a:buChar char="•"/>
            </a:pPr>
            <a:r>
              <a:rPr lang="en-US" sz="1900" dirty="0"/>
              <a:t>Open Forums and Live Training Sessions</a:t>
            </a:r>
          </a:p>
          <a:p>
            <a:pPr lvl="1"/>
            <a:br>
              <a:rPr lang="en-US" sz="2400" dirty="0"/>
            </a:b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
        <p:nvSpPr>
          <p:cNvPr id="3" name="Footer Placeholder 2"/>
          <p:cNvSpPr>
            <a:spLocks noGrp="1"/>
          </p:cNvSpPr>
          <p:nvPr>
            <p:ph type="ftr" sz="quarter" idx="11"/>
          </p:nvPr>
        </p:nvSpPr>
        <p:spPr/>
        <p:txBody>
          <a:bodyPr/>
          <a:lstStyle/>
          <a:p>
            <a:r>
              <a:rPr lang="en-US" dirty="0"/>
              <a:t>IHS/Tribal 638 Workshop</a:t>
            </a:r>
          </a:p>
        </p:txBody>
      </p:sp>
      <p:sp>
        <p:nvSpPr>
          <p:cNvPr id="5" name="Slide Number Placeholder 4"/>
          <p:cNvSpPr>
            <a:spLocks noGrp="1"/>
          </p:cNvSpPr>
          <p:nvPr>
            <p:ph type="sldNum" sz="quarter" idx="12"/>
          </p:nvPr>
        </p:nvSpPr>
        <p:spPr/>
        <p:txBody>
          <a:bodyPr/>
          <a:lstStyle/>
          <a:p>
            <a:fld id="{CACB3E39-5571-0247-86B7-EF41C2ABA1DB}" type="slidenum">
              <a:rPr lang="en-US" smtClean="0"/>
              <a:pPr/>
              <a:t>86</a:t>
            </a:fld>
            <a:endParaRPr lang="en-US" dirty="0"/>
          </a:p>
        </p:txBody>
      </p:sp>
    </p:spTree>
    <p:extLst>
      <p:ext uri="{BB962C8B-B14F-4D97-AF65-F5344CB8AC3E}">
        <p14:creationId xmlns:p14="http://schemas.microsoft.com/office/powerpoint/2010/main" val="258375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87</a:t>
            </a:fld>
            <a:endParaRPr lang="en-US" dirty="0"/>
          </a:p>
        </p:txBody>
      </p:sp>
      <p:sp>
        <p:nvSpPr>
          <p:cNvPr id="9" name="Rectangle 2"/>
          <p:cNvSpPr>
            <a:spLocks noGrp="1" noChangeArrowheads="1"/>
          </p:cNvSpPr>
          <p:nvPr>
            <p:ph type="title"/>
          </p:nvPr>
        </p:nvSpPr>
        <p:spPr>
          <a:xfrm>
            <a:off x="625475" y="1511300"/>
            <a:ext cx="12604750" cy="887411"/>
          </a:xfrm>
          <a:noFill/>
        </p:spPr>
        <p:txBody>
          <a:bodyPr/>
          <a:lstStyle/>
          <a:p>
            <a:r>
              <a:rPr lang="en-US" sz="3200" dirty="0"/>
              <a:t>New Mexico Medicaid Resources </a:t>
            </a:r>
            <a:r>
              <a:rPr lang="en-US" sz="2800" i="1" dirty="0"/>
              <a:t>Continued</a:t>
            </a:r>
          </a:p>
        </p:txBody>
      </p:sp>
      <p:sp>
        <p:nvSpPr>
          <p:cNvPr id="10" name="Rectangle 3"/>
          <p:cNvSpPr txBox="1">
            <a:spLocks noChangeArrowheads="1"/>
          </p:cNvSpPr>
          <p:nvPr/>
        </p:nvSpPr>
        <p:spPr bwMode="auto">
          <a:xfrm>
            <a:off x="687070" y="2320605"/>
            <a:ext cx="12543155" cy="51660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200" b="1" dirty="0"/>
              <a:t>New Mexico Medicaid Portal </a:t>
            </a:r>
            <a:r>
              <a:rPr lang="en-US" sz="1200" dirty="0"/>
              <a:t>– </a:t>
            </a:r>
            <a:r>
              <a:rPr lang="en-US" sz="1200" dirty="0">
                <a:hlinkClick r:id="rId3"/>
              </a:rPr>
              <a:t>https://nmmedicaid.portal.conduent.com/static/index.htm</a:t>
            </a:r>
            <a:r>
              <a:rPr lang="en-US" sz="1200" dirty="0"/>
              <a:t> </a:t>
            </a:r>
          </a:p>
          <a:p>
            <a:r>
              <a:rPr lang="en-US" sz="1200" dirty="0"/>
              <a:t>Claim Inquiries, Eligibility Verification, Electronic Claim Submission, Provider Manuals, E-News</a:t>
            </a:r>
          </a:p>
          <a:p>
            <a:endParaRPr lang="en-US" sz="1200" dirty="0"/>
          </a:p>
          <a:p>
            <a:r>
              <a:rPr lang="en-US" sz="1200" b="1" dirty="0"/>
              <a:t>NM Human Services Department  </a:t>
            </a:r>
            <a:r>
              <a:rPr lang="en-US" sz="1200" dirty="0"/>
              <a:t>– </a:t>
            </a:r>
            <a:r>
              <a:rPr lang="en-US" sz="1200" dirty="0">
                <a:hlinkClick r:id="rId4"/>
              </a:rPr>
              <a:t>http://www.hsd.state.nm.us/mad/</a:t>
            </a:r>
            <a:endParaRPr lang="en-US" sz="1200" dirty="0"/>
          </a:p>
          <a:p>
            <a:r>
              <a:rPr lang="en-US" sz="1200" dirty="0"/>
              <a:t>Supplements, Memos, Provider Billing Packets and Policy</a:t>
            </a:r>
          </a:p>
          <a:p>
            <a:endParaRPr lang="en-US" sz="1200" dirty="0"/>
          </a:p>
          <a:p>
            <a:r>
              <a:rPr lang="en-US" sz="1200" b="1" dirty="0"/>
              <a:t>Consolidated Customer Service Center (CCSC) Helpdesk</a:t>
            </a:r>
            <a:r>
              <a:rPr lang="en-US" sz="1200" dirty="0"/>
              <a:t>– (800) 299 - 7304. </a:t>
            </a:r>
          </a:p>
          <a:p>
            <a:r>
              <a:rPr lang="en-US" sz="1200" dirty="0"/>
              <a:t>Claim Status, Eligibility, Prior Authorization, Medicaid Updates</a:t>
            </a:r>
          </a:p>
          <a:p>
            <a:endParaRPr lang="en-US" sz="1200" dirty="0"/>
          </a:p>
          <a:p>
            <a:r>
              <a:rPr lang="en-US" sz="1200" b="1" dirty="0"/>
              <a:t>Consolidated Customer Service Center (CCSC) Helpdesk </a:t>
            </a:r>
            <a:r>
              <a:rPr lang="en-US" sz="1200" dirty="0"/>
              <a:t>– </a:t>
            </a:r>
            <a:r>
              <a:rPr lang="en-US" sz="1200" dirty="0">
                <a:hlinkClick r:id="rId5"/>
              </a:rPr>
              <a:t>NM.Providers@state.nm.us </a:t>
            </a:r>
            <a:endParaRPr lang="en-US" sz="1200" dirty="0"/>
          </a:p>
          <a:p>
            <a:r>
              <a:rPr lang="en-US" sz="1200" dirty="0"/>
              <a:t>Claim research assistance, general Medicaid inquiries, Provider Enrollment Applications, Forms &amp; Instructions</a:t>
            </a:r>
          </a:p>
          <a:p>
            <a:endParaRPr lang="en-US" sz="1200" dirty="0"/>
          </a:p>
          <a:p>
            <a:r>
              <a:rPr lang="en-US" sz="1200" b="1" dirty="0"/>
              <a:t>HIPAA Helpdesk </a:t>
            </a:r>
            <a:r>
              <a:rPr lang="en-US" sz="1200" dirty="0"/>
              <a:t>– </a:t>
            </a:r>
            <a:r>
              <a:rPr lang="en-US" sz="1200" dirty="0">
                <a:hlinkClick r:id="rId6"/>
              </a:rPr>
              <a:t>HIPAA.Desk.NM@state.nm.us</a:t>
            </a:r>
            <a:endParaRPr lang="en-US" sz="1200" dirty="0"/>
          </a:p>
          <a:p>
            <a:r>
              <a:rPr lang="en-US" sz="1200" dirty="0"/>
              <a:t>Assistance on NM Web Portal, EDI inquiries, and Online Claim Submission with DDE (Direct Data Entry)</a:t>
            </a:r>
          </a:p>
          <a:p>
            <a:endParaRPr lang="en-US" sz="1200" dirty="0"/>
          </a:p>
          <a:p>
            <a:r>
              <a:rPr lang="en-US" sz="1200" b="1" dirty="0"/>
              <a:t>Consolidated Customer Service Center (CCSC) Helpdesk </a:t>
            </a:r>
            <a:r>
              <a:rPr lang="en-US" sz="1200" dirty="0"/>
              <a:t>– (800) 283-4465</a:t>
            </a:r>
          </a:p>
          <a:p>
            <a:r>
              <a:rPr lang="en-US" sz="1200" dirty="0"/>
              <a:t>Eligibility inquiries, Fee-for-Service Replacement Medicaid Identification Card, Enroll or change a Managed Care Organization and Eligibility application status</a:t>
            </a:r>
          </a:p>
          <a:p>
            <a:endParaRPr lang="en-US" sz="1200" dirty="0"/>
          </a:p>
          <a:p>
            <a:r>
              <a:rPr lang="en-US" sz="1200" b="1" dirty="0"/>
              <a:t>Medical Assistance Division, Program Rules </a:t>
            </a:r>
            <a:r>
              <a:rPr lang="en-US" sz="1200" dirty="0"/>
              <a:t>– </a:t>
            </a:r>
            <a:r>
              <a:rPr lang="en-US" sz="1200" dirty="0">
                <a:hlinkClick r:id="rId7"/>
              </a:rPr>
              <a:t>http://www.hsd.state.nm.us/providers/rules-nm-administrative-code-.aspx</a:t>
            </a:r>
            <a:endParaRPr lang="en-US" sz="1200" dirty="0"/>
          </a:p>
          <a:p>
            <a:r>
              <a:rPr lang="en-US" sz="1200" dirty="0"/>
              <a:t>NMAC for Programs administered by the Medical Assistance Division</a:t>
            </a:r>
            <a:br>
              <a:rPr lang="en-US" sz="1400" dirty="0"/>
            </a:br>
            <a:br>
              <a:rPr lang="en-US" sz="1400" dirty="0"/>
            </a:br>
            <a:r>
              <a:rPr lang="en-US" sz="1200" b="1" dirty="0"/>
              <a:t>Yes New Mexico - </a:t>
            </a:r>
            <a:r>
              <a:rPr lang="en-US" sz="1200" dirty="0">
                <a:hlinkClick r:id="rId8"/>
              </a:rPr>
              <a:t>https://www.yes.state.nm.us/yesnm/home/index</a:t>
            </a:r>
            <a:br>
              <a:rPr lang="en-US" sz="1200" dirty="0"/>
            </a:br>
            <a:r>
              <a:rPr lang="en-US" sz="1200" dirty="0"/>
              <a:t>Apply, check, update, or renew Medical Assistance (Medicaid) benefits</a:t>
            </a:r>
            <a:endParaRPr lang="en-US" sz="1400" dirty="0"/>
          </a:p>
          <a:p>
            <a:endParaRPr lang="en-US" sz="1400" dirty="0"/>
          </a:p>
          <a:p>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Tree>
    <p:extLst>
      <p:ext uri="{BB962C8B-B14F-4D97-AF65-F5344CB8AC3E}">
        <p14:creationId xmlns:p14="http://schemas.microsoft.com/office/powerpoint/2010/main" val="31110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62920" y="7538721"/>
            <a:ext cx="3413760" cy="438150"/>
          </a:xfrm>
        </p:spPr>
        <p:txBody>
          <a:bodyPr/>
          <a:lstStyle/>
          <a:p>
            <a:fld id="{CACB3E39-5571-0247-86B7-EF41C2ABA1DB}" type="slidenum">
              <a:rPr lang="en-US" smtClean="0">
                <a:solidFill>
                  <a:srgbClr val="AAAFB9"/>
                </a:solidFill>
              </a:rPr>
              <a:pPr/>
              <a:t>9</a:t>
            </a:fld>
            <a:endParaRPr lang="en-US" dirty="0">
              <a:solidFill>
                <a:srgbClr val="AAAFB9"/>
              </a:solidFill>
            </a:endParaRPr>
          </a:p>
        </p:txBody>
      </p:sp>
      <p:sp>
        <p:nvSpPr>
          <p:cNvPr id="7" name="Rectangle 2"/>
          <p:cNvSpPr>
            <a:spLocks noGrp="1" noChangeArrowheads="1"/>
          </p:cNvSpPr>
          <p:nvPr>
            <p:ph type="title"/>
          </p:nvPr>
        </p:nvSpPr>
        <p:spPr>
          <a:xfrm>
            <a:off x="477520" y="304800"/>
            <a:ext cx="11760200" cy="1228725"/>
          </a:xfrm>
        </p:spPr>
        <p:txBody>
          <a:bodyPr/>
          <a:lstStyle/>
          <a:p>
            <a:r>
              <a:rPr lang="en-US" sz="4400" dirty="0">
                <a:solidFill>
                  <a:schemeClr val="tx1"/>
                </a:solidFill>
              </a:rPr>
              <a:t>Online Claims Entry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 y="1875201"/>
            <a:ext cx="7985125" cy="528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86861" y="2689412"/>
            <a:ext cx="1818043" cy="830997"/>
          </a:xfrm>
          <a:prstGeom prst="rect">
            <a:avLst/>
          </a:prstGeom>
          <a:noFill/>
        </p:spPr>
        <p:txBody>
          <a:bodyPr wrap="square" rtlCol="0">
            <a:spAutoFit/>
          </a:bodyPr>
          <a:lstStyle/>
          <a:p>
            <a:pPr algn="ctr"/>
            <a:r>
              <a:rPr lang="en-US" sz="1600" dirty="0">
                <a:solidFill>
                  <a:schemeClr val="bg1"/>
                </a:solidFill>
              </a:rPr>
              <a:t>Your Provider Info will populate here</a:t>
            </a:r>
          </a:p>
          <a:p>
            <a:endParaRPr lang="en-US" sz="1600" dirty="0"/>
          </a:p>
        </p:txBody>
      </p:sp>
      <p:sp>
        <p:nvSpPr>
          <p:cNvPr id="9" name="TextBox 8"/>
          <p:cNvSpPr txBox="1"/>
          <p:nvPr/>
        </p:nvSpPr>
        <p:spPr>
          <a:xfrm>
            <a:off x="4067241" y="5042119"/>
            <a:ext cx="1072781" cy="333211"/>
          </a:xfrm>
          <a:prstGeom prst="rect">
            <a:avLst/>
          </a:prstGeom>
          <a:solidFill>
            <a:schemeClr val="accent1">
              <a:lumMod val="75000"/>
            </a:schemeClr>
          </a:solidFill>
        </p:spPr>
        <p:txBody>
          <a:bodyPr wrap="square" rtlCol="0">
            <a:noAutofit/>
          </a:bodyPr>
          <a:lstStyle/>
          <a:p>
            <a:pPr algn="ctr"/>
            <a:r>
              <a:rPr lang="en-US" sz="900" dirty="0">
                <a:solidFill>
                  <a:schemeClr val="bg1"/>
                </a:solidFill>
              </a:rPr>
              <a:t>Your Provider ID</a:t>
            </a:r>
          </a:p>
        </p:txBody>
      </p:sp>
    </p:spTree>
    <p:extLst>
      <p:ext uri="{BB962C8B-B14F-4D97-AF65-F5344CB8AC3E}">
        <p14:creationId xmlns:p14="http://schemas.microsoft.com/office/powerpoint/2010/main" val="35964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E07E880E9CA24E8522E10455DEAA75" ma:contentTypeVersion="9" ma:contentTypeDescription="Create a new document." ma:contentTypeScope="" ma:versionID="17a22d2e40663e0adaad629a68a0ca76">
  <xsd:schema xmlns:xsd="http://www.w3.org/2001/XMLSchema" xmlns:xs="http://www.w3.org/2001/XMLSchema" xmlns:p="http://schemas.microsoft.com/office/2006/metadata/properties" xmlns:ns2="5fc5b776-777f-4987-aea4-c75aad2caabd" targetNamespace="http://schemas.microsoft.com/office/2006/metadata/properties" ma:root="true" ma:fieldsID="88827b7284a61164b8ba308e63c58f19" ns2:_="">
    <xsd:import namespace="5fc5b776-777f-4987-aea4-c75aad2caa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5b776-777f-4987-aea4-c75aad2ca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312D58-D3A7-40B1-9187-810C51AB0381}"/>
</file>

<file path=customXml/itemProps2.xml><?xml version="1.0" encoding="utf-8"?>
<ds:datastoreItem xmlns:ds="http://schemas.openxmlformats.org/officeDocument/2006/customXml" ds:itemID="{FC10A89A-4A56-4255-9B76-DE44470F3649}"/>
</file>

<file path=customXml/itemProps3.xml><?xml version="1.0" encoding="utf-8"?>
<ds:datastoreItem xmlns:ds="http://schemas.openxmlformats.org/officeDocument/2006/customXml" ds:itemID="{75E6977C-403F-4881-80A7-557740EDAA13}"/>
</file>

<file path=docProps/app.xml><?xml version="1.0" encoding="utf-8"?>
<Properties xmlns="http://schemas.openxmlformats.org/officeDocument/2006/extended-properties" xmlns:vt="http://schemas.openxmlformats.org/officeDocument/2006/docPropsVTypes">
  <Template>Conduent_PPT_Template_White_6Jan</Template>
  <TotalTime>4386</TotalTime>
  <Words>3776</Words>
  <Application>Microsoft Office PowerPoint</Application>
  <PresentationFormat>Custom</PresentationFormat>
  <Paragraphs>592</Paragraphs>
  <Slides>88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Wingdings</vt:lpstr>
      <vt:lpstr>Conduent_PPT_Template_White_6Jan</vt:lpstr>
      <vt:lpstr>IHS/Tribal 638 Workshop New Mexico Medicaid </vt:lpstr>
      <vt:lpstr>Purpose</vt:lpstr>
      <vt:lpstr> Ways to Check Eligibility</vt:lpstr>
      <vt:lpstr> Medicaid Limited Benefit Categories of Eligibility</vt:lpstr>
      <vt:lpstr>Claim Form Instructions</vt:lpstr>
      <vt:lpstr>PowerPoint Presentation</vt:lpstr>
      <vt:lpstr>Where to get a copy of Claim Form Instructions</vt:lpstr>
      <vt:lpstr>Medicaid Online Primary Claim Submission</vt:lpstr>
      <vt:lpstr>Online Claims Entry</vt:lpstr>
      <vt:lpstr>Online Claims Entry Primary Claim Continued</vt:lpstr>
      <vt:lpstr>Additional Information Option Continued</vt:lpstr>
      <vt:lpstr>Online Claims Entry Primary Claim Continued</vt:lpstr>
      <vt:lpstr>Online Claims Entry Primary Claim Continued</vt:lpstr>
      <vt:lpstr>Online Claims Entry -- Attachments</vt:lpstr>
      <vt:lpstr>Online Claims Entry – Attachments Continued</vt:lpstr>
      <vt:lpstr>Online Claims Entry Primary Claim Continued</vt:lpstr>
      <vt:lpstr>Online Claims Entry Primary Claim Continued</vt:lpstr>
      <vt:lpstr>Medicaid Third Party Liability (TPL) Claim</vt:lpstr>
      <vt:lpstr>Third Party Liability (TPL) Tips</vt:lpstr>
      <vt:lpstr>Third Party Liability (TPL) Tips Continued</vt:lpstr>
      <vt:lpstr>Third Party Liability (TPL) Continued</vt:lpstr>
      <vt:lpstr>PowerPoint Presentation</vt:lpstr>
      <vt:lpstr>Third Party Liability (TPL) Continued</vt:lpstr>
      <vt:lpstr>Medicare Primary Claims (Crossovers)</vt:lpstr>
      <vt:lpstr>Medicare Primary Claims Continued </vt:lpstr>
      <vt:lpstr>Medicare Primary Claims Continued </vt:lpstr>
      <vt:lpstr>Medicare Primary Claims Continued</vt:lpstr>
      <vt:lpstr>Medicare Primary Claims Continued </vt:lpstr>
      <vt:lpstr>Inpatient Claims for Medicare Part B Only Clients</vt:lpstr>
      <vt:lpstr>Inpatient Claims for Medicare Part B Only Clients Continued</vt:lpstr>
      <vt:lpstr>Inpatient Claims for Medicare Part B Only Continued </vt:lpstr>
      <vt:lpstr>Inpatient Claims for Medicare Part B Only Continued </vt:lpstr>
      <vt:lpstr>Inpatient Claims for Medicare Part B-Only Continued</vt:lpstr>
      <vt:lpstr>Inpatient Claims for Medicare Part B-Only Continued </vt:lpstr>
      <vt:lpstr>Multiple Encounters</vt:lpstr>
      <vt:lpstr> Multiple Encounters </vt:lpstr>
      <vt:lpstr>Multiple Encounters Continued</vt:lpstr>
      <vt:lpstr>Billing Up to Three Encounters on the Same DOS </vt:lpstr>
      <vt:lpstr>Billing Three Individual Lines</vt:lpstr>
      <vt:lpstr>Outpatient Services Billed on CMS-1500</vt:lpstr>
      <vt:lpstr>Outpatient Services </vt:lpstr>
      <vt:lpstr>Outpatient Services Continued</vt:lpstr>
      <vt:lpstr>Online Claims Entry for CMS-1500</vt:lpstr>
      <vt:lpstr>Online Claims Entry for CMS-1500 –Relevant Dates</vt:lpstr>
      <vt:lpstr>Online Claims Entry for CMS-1500 – Line Item Information</vt:lpstr>
      <vt:lpstr>Online Claims Entry CMS-1500 – Line Item Information Continued</vt:lpstr>
      <vt:lpstr>Claim Summary</vt:lpstr>
      <vt:lpstr>Did you remember? </vt:lpstr>
      <vt:lpstr>Adjustments, Voids and Claim Re-Bills</vt:lpstr>
      <vt:lpstr> Definitions of Adjustments, Voids and Claim Re-Bill</vt:lpstr>
      <vt:lpstr>Adjustments Online</vt:lpstr>
      <vt:lpstr>Adjustments Online Continued </vt:lpstr>
      <vt:lpstr>Adjustments Online Continued </vt:lpstr>
      <vt:lpstr>Adjustments Online Continued </vt:lpstr>
      <vt:lpstr>UB-04 Adjustments Online</vt:lpstr>
      <vt:lpstr>UB-04 Adjustments Online Continued</vt:lpstr>
      <vt:lpstr>UB-04 Adjustments Online Continued</vt:lpstr>
      <vt:lpstr>UB-04 Adjustments Online Continued</vt:lpstr>
      <vt:lpstr>UB-04 Adjustments Online Continued</vt:lpstr>
      <vt:lpstr>UB-04 Adjustments Online Continued</vt:lpstr>
      <vt:lpstr>UB-04 Adjustments Online Continued</vt:lpstr>
      <vt:lpstr>UB-04 Adjustments Online Continued</vt:lpstr>
      <vt:lpstr>UB-04 Adjustments Online Continued</vt:lpstr>
      <vt:lpstr> UB-04 Adjustments Online Continued</vt:lpstr>
      <vt:lpstr> UB-04 Adjustments Online Continued</vt:lpstr>
      <vt:lpstr>CMS-1500 Adjustments Online</vt:lpstr>
      <vt:lpstr>CMS-1500 Adjustments Online Continued  </vt:lpstr>
      <vt:lpstr>CMS-1500 Adjustments Online   </vt:lpstr>
      <vt:lpstr>CMS-1500 Adjustments Online Continued </vt:lpstr>
      <vt:lpstr>CMS-1500 Adjustments Online Continued  </vt:lpstr>
      <vt:lpstr> CMS-1500 Adjustments Online Continued</vt:lpstr>
      <vt:lpstr>Voids Online</vt:lpstr>
      <vt:lpstr> Voids Online Continued </vt:lpstr>
      <vt:lpstr> Voids Online Continued </vt:lpstr>
      <vt:lpstr> Voids Online</vt:lpstr>
      <vt:lpstr>Claim Re-Bill</vt:lpstr>
      <vt:lpstr> Claim Re-Bill Continued </vt:lpstr>
      <vt:lpstr> Claim Re-Bill</vt:lpstr>
      <vt:lpstr>Paper Adjustment / Void</vt:lpstr>
      <vt:lpstr> Paper Adjustment / Void Continued</vt:lpstr>
      <vt:lpstr> Paper Adjustment / Void Continued</vt:lpstr>
      <vt:lpstr>Paper Adjustments / Void – Filing Guidelines</vt:lpstr>
      <vt:lpstr>IHS Top 5 Denials</vt:lpstr>
      <vt:lpstr>IHS Top 5 Denials</vt:lpstr>
      <vt:lpstr> IHS Top 5 Denials Continued</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Tart, Kathy</cp:lastModifiedBy>
  <cp:revision>375</cp:revision>
  <cp:lastPrinted>2018-06-29T18:16:57Z</cp:lastPrinted>
  <dcterms:created xsi:type="dcterms:W3CDTF">2017-01-18T18:41:02Z</dcterms:created>
  <dcterms:modified xsi:type="dcterms:W3CDTF">2020-07-31T23:45:55Z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0x0101001CE07E880E9CA24E8522E10455DEAA75</vt:lpwstr>
  </property>
</Properties>
</file>